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362" r:id="rId3"/>
    <p:sldId id="355" r:id="rId4"/>
    <p:sldId id="358" r:id="rId5"/>
    <p:sldId id="368" r:id="rId6"/>
    <p:sldId id="370" r:id="rId7"/>
    <p:sldId id="337" r:id="rId8"/>
    <p:sldId id="338" r:id="rId9"/>
    <p:sldId id="374" r:id="rId10"/>
    <p:sldId id="378" r:id="rId11"/>
    <p:sldId id="377" r:id="rId12"/>
    <p:sldId id="376" r:id="rId13"/>
    <p:sldId id="293" r:id="rId14"/>
    <p:sldId id="379" r:id="rId15"/>
    <p:sldId id="380" r:id="rId16"/>
    <p:sldId id="381" r:id="rId17"/>
    <p:sldId id="384" r:id="rId18"/>
    <p:sldId id="383" r:id="rId19"/>
    <p:sldId id="385" r:id="rId20"/>
    <p:sldId id="386" r:id="rId21"/>
    <p:sldId id="387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410" r:id="rId31"/>
    <p:sldId id="396" r:id="rId32"/>
    <p:sldId id="406" r:id="rId33"/>
    <p:sldId id="397" r:id="rId34"/>
    <p:sldId id="399" r:id="rId35"/>
    <p:sldId id="398" r:id="rId36"/>
    <p:sldId id="400" r:id="rId37"/>
    <p:sldId id="401" r:id="rId38"/>
    <p:sldId id="402" r:id="rId39"/>
    <p:sldId id="403" r:id="rId40"/>
    <p:sldId id="404" r:id="rId41"/>
    <p:sldId id="405" r:id="rId42"/>
    <p:sldId id="353" r:id="rId43"/>
    <p:sldId id="356" r:id="rId44"/>
    <p:sldId id="408" r:id="rId45"/>
    <p:sldId id="409" r:id="rId46"/>
    <p:sldId id="357" r:id="rId47"/>
    <p:sldId id="407" r:id="rId48"/>
    <p:sldId id="279" r:id="rId49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600"/>
    <a:srgbClr val="3A5BA7"/>
    <a:srgbClr val="50BCBD"/>
    <a:srgbClr val="261474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666895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892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7" y="2254102"/>
            <a:ext cx="3973750" cy="2190307"/>
            <a:chOff x="-1" y="2643827"/>
            <a:chExt cx="3845169" cy="2119434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254102"/>
            <a:ext cx="9637838" cy="2190307"/>
            <a:chOff x="5272521" y="1329043"/>
            <a:chExt cx="9325981" cy="2119434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9317061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1" y="3012490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 smtClean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519113" y="1549400"/>
            <a:ext cx="4464050" cy="3038475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8335963" y="1020763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8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2286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4667693"/>
            <a:ext cx="9637838" cy="2190307"/>
            <a:chOff x="5272521" y="1329043"/>
            <a:chExt cx="9325981" cy="2119434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0" y="6438730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575308"/>
            <a:ext cx="3405720" cy="1285292"/>
            <a:chOff x="-1770830" y="2643827"/>
            <a:chExt cx="5615998" cy="2119434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2643827"/>
              <a:ext cx="4091742" cy="2119434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2"/>
            <a:ext cx="7411210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6" y="601192"/>
            <a:ext cx="3017837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5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3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0" name="Freeform 6"/>
          <p:cNvSpPr/>
          <p:nvPr userDrawn="1"/>
        </p:nvSpPr>
        <p:spPr>
          <a:xfrm>
            <a:off x="7262572" y="1465839"/>
            <a:ext cx="1672399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1" name="Freeform 7"/>
          <p:cNvSpPr/>
          <p:nvPr userDrawn="1"/>
        </p:nvSpPr>
        <p:spPr>
          <a:xfrm>
            <a:off x="5169496" y="637754"/>
            <a:ext cx="1869825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2" name="Freeform 9"/>
          <p:cNvSpPr/>
          <p:nvPr userDrawn="1"/>
        </p:nvSpPr>
        <p:spPr>
          <a:xfrm>
            <a:off x="6282321" y="1581386"/>
            <a:ext cx="2189498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3" name="Freeform 10"/>
          <p:cNvSpPr/>
          <p:nvPr userDrawn="1"/>
        </p:nvSpPr>
        <p:spPr>
          <a:xfrm>
            <a:off x="8542410" y="756699"/>
            <a:ext cx="2429395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29"/>
            <a:ext cx="2542456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25" name="Freeform 12"/>
          <p:cNvSpPr/>
          <p:nvPr userDrawn="1"/>
        </p:nvSpPr>
        <p:spPr>
          <a:xfrm>
            <a:off x="10200457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8" name="Freeform 15"/>
          <p:cNvSpPr/>
          <p:nvPr userDrawn="1"/>
        </p:nvSpPr>
        <p:spPr>
          <a:xfrm>
            <a:off x="5607396" y="3553043"/>
            <a:ext cx="1994365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29" name="Freeform 16"/>
          <p:cNvSpPr/>
          <p:nvPr userDrawn="1"/>
        </p:nvSpPr>
        <p:spPr>
          <a:xfrm>
            <a:off x="7045059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0" name="Freeform 17"/>
          <p:cNvSpPr/>
          <p:nvPr userDrawn="1"/>
        </p:nvSpPr>
        <p:spPr>
          <a:xfrm>
            <a:off x="7799185" y="4315989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31" name="Freeform 18"/>
          <p:cNvSpPr/>
          <p:nvPr userDrawn="1"/>
        </p:nvSpPr>
        <p:spPr>
          <a:xfrm>
            <a:off x="8949318" y="4010697"/>
            <a:ext cx="1426186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8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3" name="Freeform 20"/>
          <p:cNvSpPr/>
          <p:nvPr userDrawn="1"/>
        </p:nvSpPr>
        <p:spPr>
          <a:xfrm>
            <a:off x="9878490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5" name="Freeform 38"/>
          <p:cNvSpPr/>
          <p:nvPr userDrawn="1"/>
        </p:nvSpPr>
        <p:spPr>
          <a:xfrm>
            <a:off x="5454732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87">
              <a:lnSpc>
                <a:spcPct val="100000"/>
              </a:lnSpc>
              <a:defRPr sz="1200"/>
            </a:pPr>
            <a:endParaRPr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37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8" y="2074863"/>
            <a:ext cx="11393487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4" name="Symbol zastępczy tabeli 3"/>
          <p:cNvSpPr>
            <a:spLocks noGrp="1"/>
          </p:cNvSpPr>
          <p:nvPr>
            <p:ph type="tbl" sz="quarter" idx="16"/>
          </p:nvPr>
        </p:nvSpPr>
        <p:spPr>
          <a:xfrm>
            <a:off x="503238" y="1985963"/>
            <a:ext cx="11137900" cy="3922712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9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8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5" y="2628900"/>
            <a:ext cx="3393893" cy="3486150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0" y="2650441"/>
            <a:ext cx="3393893" cy="3486150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3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4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78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2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19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4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7" y="4562918"/>
            <a:ext cx="10140783" cy="2304607"/>
            <a:chOff x="5272521" y="1329043"/>
            <a:chExt cx="9325981" cy="2119434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329043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1329043"/>
              <a:ext cx="7801726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3722259"/>
            <a:ext cx="4876800" cy="2688063"/>
            <a:chOff x="-1" y="2643827"/>
            <a:chExt cx="3845169" cy="2119434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2643827"/>
              <a:ext cx="1532963" cy="2119434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2643827"/>
              <a:ext cx="2320913" cy="2119434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4" y="1853730"/>
            <a:ext cx="5502611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0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r>
              <a:rPr lang="pl-PL" dirty="0" err="1" smtClean="0"/>
              <a:t>Lorem</a:t>
            </a:r>
            <a:r>
              <a:rPr lang="pl-PL" dirty="0" smtClean="0"/>
              <a:t> </a:t>
            </a:r>
            <a:r>
              <a:rPr lang="pl-PL" dirty="0" err="1" smtClean="0"/>
              <a:t>ipsum</a:t>
            </a:r>
            <a:r>
              <a:rPr lang="pl-PL" dirty="0" smtClean="0"/>
              <a:t> </a:t>
            </a:r>
            <a:r>
              <a:rPr lang="pl-PL" dirty="0" err="1" smtClean="0"/>
              <a:t>dolor</a:t>
            </a:r>
            <a:r>
              <a:rPr lang="pl-PL" dirty="0" smtClean="0"/>
              <a:t> sit </a:t>
            </a:r>
            <a:r>
              <a:rPr lang="pl-PL" dirty="0" err="1" smtClean="0"/>
              <a:t>amet</a:t>
            </a:r>
            <a:r>
              <a:rPr lang="pl-PL" dirty="0" smtClean="0"/>
              <a:t>, </a:t>
            </a:r>
            <a:r>
              <a:rPr lang="pl-PL" dirty="0" err="1" smtClean="0"/>
              <a:t>consectetur</a:t>
            </a:r>
            <a:r>
              <a:rPr lang="pl-PL" dirty="0" smtClean="0"/>
              <a:t> </a:t>
            </a:r>
            <a:r>
              <a:rPr lang="pl-PL" dirty="0" err="1" smtClean="0"/>
              <a:t>adipiscing</a:t>
            </a:r>
            <a:r>
              <a:rPr lang="pl-PL" dirty="0" smtClean="0"/>
              <a:t> elit, </a:t>
            </a:r>
            <a:r>
              <a:rPr lang="pl-PL" dirty="0" err="1" smtClean="0"/>
              <a:t>sed</a:t>
            </a:r>
            <a:r>
              <a:rPr lang="pl-PL" dirty="0" smtClean="0"/>
              <a:t> do </a:t>
            </a:r>
            <a:r>
              <a:rPr lang="pl-PL" dirty="0" err="1" smtClean="0"/>
              <a:t>eiusmod</a:t>
            </a:r>
            <a:r>
              <a:rPr lang="pl-PL" dirty="0" smtClean="0"/>
              <a:t> </a:t>
            </a:r>
            <a:r>
              <a:rPr lang="pl-PL" dirty="0" err="1" smtClean="0"/>
              <a:t>tempor</a:t>
            </a:r>
            <a:r>
              <a:rPr lang="pl-PL" dirty="0" smtClean="0"/>
              <a:t> </a:t>
            </a:r>
            <a:r>
              <a:rPr lang="pl-PL" dirty="0" err="1" smtClean="0"/>
              <a:t>incididunt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labore</a:t>
            </a:r>
            <a:r>
              <a:rPr lang="pl-PL" dirty="0" smtClean="0"/>
              <a:t> et </a:t>
            </a:r>
            <a:r>
              <a:rPr lang="pl-PL" dirty="0" err="1" smtClean="0"/>
              <a:t>dolore</a:t>
            </a:r>
            <a:r>
              <a:rPr lang="pl-PL" dirty="0" smtClean="0"/>
              <a:t> </a:t>
            </a:r>
            <a:r>
              <a:rPr lang="pl-PL" dirty="0" err="1" smtClean="0"/>
              <a:t>magna</a:t>
            </a:r>
            <a:r>
              <a:rPr lang="pl-PL" dirty="0" smtClean="0"/>
              <a:t> </a:t>
            </a:r>
            <a:r>
              <a:rPr lang="pl-PL" dirty="0" err="1" smtClean="0"/>
              <a:t>aliqua</a:t>
            </a:r>
            <a:r>
              <a:rPr lang="pl-PL" dirty="0" smtClean="0"/>
              <a:t>.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enim</a:t>
            </a:r>
            <a:r>
              <a:rPr lang="pl-PL" dirty="0" smtClean="0"/>
              <a:t> ad </a:t>
            </a:r>
            <a:r>
              <a:rPr lang="pl-PL" dirty="0" err="1" smtClean="0"/>
              <a:t>minim</a:t>
            </a:r>
            <a:r>
              <a:rPr lang="pl-PL" dirty="0" smtClean="0"/>
              <a:t> </a:t>
            </a:r>
            <a:r>
              <a:rPr lang="pl-PL" dirty="0" err="1" smtClean="0"/>
              <a:t>veniam</a:t>
            </a:r>
            <a:r>
              <a:rPr lang="pl-PL" dirty="0" smtClean="0"/>
              <a:t>, </a:t>
            </a:r>
            <a:r>
              <a:rPr lang="pl-PL" dirty="0" err="1" smtClean="0"/>
              <a:t>quis</a:t>
            </a:r>
            <a:r>
              <a:rPr lang="pl-PL" dirty="0" smtClean="0"/>
              <a:t> </a:t>
            </a:r>
            <a:r>
              <a:rPr lang="pl-PL" dirty="0" err="1" smtClean="0"/>
              <a:t>nostrud</a:t>
            </a:r>
            <a:r>
              <a:rPr lang="pl-PL" dirty="0" smtClean="0"/>
              <a:t> </a:t>
            </a:r>
            <a:r>
              <a:rPr lang="pl-PL" dirty="0" err="1" smtClean="0"/>
              <a:t>exercitation</a:t>
            </a:r>
            <a:r>
              <a:rPr lang="pl-PL" dirty="0" smtClean="0"/>
              <a:t> </a:t>
            </a:r>
            <a:r>
              <a:rPr lang="pl-PL" dirty="0" err="1" smtClean="0"/>
              <a:t>ullamco</a:t>
            </a:r>
            <a:r>
              <a:rPr lang="pl-PL" dirty="0" smtClean="0"/>
              <a:t> </a:t>
            </a:r>
            <a:r>
              <a:rPr lang="pl-PL" dirty="0" err="1" smtClean="0"/>
              <a:t>laboris</a:t>
            </a:r>
            <a:r>
              <a:rPr lang="pl-PL" dirty="0" smtClean="0"/>
              <a:t> </a:t>
            </a:r>
            <a:r>
              <a:rPr lang="pl-PL" dirty="0" err="1" smtClean="0"/>
              <a:t>nisi</a:t>
            </a:r>
            <a:r>
              <a:rPr lang="pl-PL" dirty="0" smtClean="0"/>
              <a:t> </a:t>
            </a:r>
            <a:r>
              <a:rPr lang="pl-PL" dirty="0" err="1" smtClean="0"/>
              <a:t>ut</a:t>
            </a:r>
            <a:r>
              <a:rPr lang="pl-PL" dirty="0" smtClean="0"/>
              <a:t> </a:t>
            </a:r>
            <a:r>
              <a:rPr lang="pl-PL" dirty="0" err="1" smtClean="0"/>
              <a:t>aliquip</a:t>
            </a:r>
            <a:r>
              <a:rPr lang="pl-PL" dirty="0" smtClean="0"/>
              <a:t> ex </a:t>
            </a:r>
            <a:r>
              <a:rPr lang="pl-PL" dirty="0" err="1" smtClean="0"/>
              <a:t>ea</a:t>
            </a:r>
            <a:r>
              <a:rPr lang="pl-PL" dirty="0" smtClean="0"/>
              <a:t> </a:t>
            </a:r>
            <a:r>
              <a:rPr lang="pl-PL" dirty="0" err="1" smtClean="0"/>
              <a:t>commodo</a:t>
            </a:r>
            <a:r>
              <a:rPr lang="pl-PL" dirty="0" smtClean="0"/>
              <a:t> </a:t>
            </a:r>
            <a:r>
              <a:rPr lang="pl-PL" dirty="0" err="1" smtClean="0"/>
              <a:t>consequat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8" y="0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3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Edytuj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4251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650" r:id="rId2"/>
    <p:sldLayoutId id="2147483732" r:id="rId3"/>
    <p:sldLayoutId id="2147483651" r:id="rId4"/>
    <p:sldLayoutId id="2147483652" r:id="rId5"/>
    <p:sldLayoutId id="2147483741" r:id="rId6"/>
    <p:sldLayoutId id="2147483768" r:id="rId7"/>
    <p:sldLayoutId id="2147483654" r:id="rId8"/>
    <p:sldLayoutId id="2147483655" r:id="rId9"/>
    <p:sldLayoutId id="2147483656" r:id="rId10"/>
    <p:sldLayoutId id="214748372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148918" y="2238233"/>
            <a:ext cx="8043081" cy="2210937"/>
          </a:xfrm>
        </p:spPr>
        <p:txBody>
          <a:bodyPr anchor="ctr"/>
          <a:lstStyle/>
          <a:p>
            <a:r>
              <a:rPr lang="pl-PL" sz="4000" dirty="0" smtClean="0"/>
              <a:t>Zasady kontraktowania świadczeń </a:t>
            </a:r>
          </a:p>
          <a:p>
            <a:r>
              <a:rPr lang="pl-PL" sz="4000" dirty="0" smtClean="0"/>
              <a:t>opieki zdrowotnej w 2023 r.</a:t>
            </a:r>
          </a:p>
        </p:txBody>
      </p:sp>
      <p:sp>
        <p:nvSpPr>
          <p:cNvPr id="4" name="Symbol zastępczy tekstu 22"/>
          <p:cNvSpPr txBox="1">
            <a:spLocks/>
          </p:cNvSpPr>
          <p:nvPr/>
        </p:nvSpPr>
        <p:spPr>
          <a:xfrm>
            <a:off x="0" y="4449170"/>
            <a:ext cx="12191999" cy="2408829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7A600"/>
              </a:buClr>
              <a:buFontTx/>
              <a:buNone/>
              <a:defRPr sz="3900" b="1" kern="1200">
                <a:solidFill>
                  <a:srgbClr val="261474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Tx/>
              <a:buNone/>
              <a:defRPr sz="3900" b="1" kern="1200">
                <a:solidFill>
                  <a:srgbClr val="261474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Tx/>
              <a:buNone/>
              <a:defRPr sz="3900" b="1" kern="1200">
                <a:solidFill>
                  <a:srgbClr val="261474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Tx/>
              <a:buNone/>
              <a:defRPr sz="3900" b="1" kern="1200">
                <a:solidFill>
                  <a:srgbClr val="261474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7A600"/>
              </a:buClr>
              <a:buFontTx/>
              <a:buNone/>
              <a:defRPr sz="3900" b="1" kern="1200">
                <a:solidFill>
                  <a:srgbClr val="26147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/>
            <a:r>
              <a:rPr lang="pl-PL" dirty="0" smtClean="0"/>
              <a:t>w rodzaju: PROFILAKTYCZNE PROGRAMY ZDROWOTNE</a:t>
            </a:r>
          </a:p>
          <a:p>
            <a:pPr algn="ctr"/>
            <a:r>
              <a:rPr lang="pl-PL" dirty="0" smtClean="0"/>
              <a:t> </a:t>
            </a:r>
            <a:br>
              <a:rPr lang="pl-PL" dirty="0" smtClean="0"/>
            </a:br>
            <a:endParaRPr lang="pl-PL" spc="-150" dirty="0" smtClean="0"/>
          </a:p>
        </p:txBody>
      </p:sp>
    </p:spTree>
    <p:extLst>
      <p:ext uri="{BB962C8B-B14F-4D97-AF65-F5344CB8AC3E}">
        <p14:creationId xmlns:p14="http://schemas.microsoft.com/office/powerpoint/2010/main" val="220660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82879"/>
            <a:ext cx="10515600" cy="79802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 (cd.)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295849"/>
              </p:ext>
            </p:extLst>
          </p:nvPr>
        </p:nvGraphicFramePr>
        <p:xfrm>
          <a:off x="313150" y="995955"/>
          <a:ext cx="11511421" cy="530222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40910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1878107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812175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608229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86866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347465">
                <a:tc rowSpan="11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10.4450.159.02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11"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Program badań prenatalnych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5.19.00.0000025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PORADA GENETYCZNA - PROGRAM NFZ </a:t>
                      </a:r>
                      <a:r>
                        <a:rPr lang="pl-PL" sz="105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pl-PL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6,30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36211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5.19.00.0000002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BADANIA BIOCHEMICZNE - AFP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7,35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664127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5.19.00.0000003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BADANIA BIOCHEMICZNE - PAP P-A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16,80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664984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5.19.00.0000004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BADANIA BIOCHEMICZNE - BETA-HCG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5,25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1174220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5.19.00.0000005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BADANIA BIOCHEMICZNE - ESTRIOL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5,25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5503236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5.19.00.0000033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BADANIE ULTRASONOGRAFICZNE I TRYMESTRU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28,35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316647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5.19.00.0000034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BADANIE ULTRASONOGRAFICZNE II TRYMESTRU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28,35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3587122"/>
                  </a:ext>
                </a:extLst>
              </a:tr>
              <a:tr h="7817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5.19.00.0000026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BADANIA GENETYCZNE OBEJMUJĄCE CYTOGENETYCZNĄ, MOLEKULARNĄ I BIOCHEMICZNĄ OCENĘ MATERIAŁU PŁODOWEGO - PROGRAM NFZ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126,00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452090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5.19.00.0000027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AMNIOPUNKCJA - PROGRAM NFZ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31,50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407117"/>
                  </a:ext>
                </a:extLst>
              </a:tr>
              <a:tr h="3474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5.19.00.0000028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BIOPSJA TROFOBLASTU - PROGRAM NFZ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31,50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822014"/>
                  </a:ext>
                </a:extLst>
              </a:tr>
              <a:tr h="4193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5.19.00.0000029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KORDOCENTEZA - PROGRAM NFZ</a:t>
                      </a:r>
                      <a:endParaRPr lang="pl-PL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31,50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848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51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82879"/>
            <a:ext cx="10515600" cy="79802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 (cd.)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43666"/>
              </p:ext>
            </p:extLst>
          </p:nvPr>
        </p:nvGraphicFramePr>
        <p:xfrm>
          <a:off x="313150" y="1147155"/>
          <a:ext cx="11511421" cy="47956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40910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2054269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308954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716066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85297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388124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10.4450.159.02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Program badań prenatalnych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5.19.00.0000039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PODANIE IMMUNOGLOBULINY ANTY-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RhD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PACJENTCE 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RhD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-UJEMNEJ po inwazyjnej diagnostyce prenatalnej. Świadczenie polega na podaniu immunoglobuliny anty-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RhD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zgodnie z aktualnymi zaleceniami konsultantów krajowych w dziedzinie położnictwa i ginekologii, transfuzjologii klinicznej oraz perinatologii. Świadczenie rozliczane na podstawie faktury (konieczność udokumentowania zakupu fakturą/ rachunkiem). Obejmuje koszt immunoglobuliny anty-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RhD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w wysokości nieprzekraczającej urzędowej ceny zbytu dla dawki 50 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mcg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/ml określonej w załączniku do obowiązującego obwieszczenia Ministra Zdrowia*) z uwzględnieniem przepisów art. 9 Ustawy o refundacji leków, środków spożywczych specjalnego przeznaczenia żywieniowego oraz wyrobów medycznych z dnia 12 maja 2011 r. (Dz.U. z 2019 r. poz. 784 z </a:t>
                      </a:r>
                      <a:r>
                        <a:rPr lang="pl-PL" sz="14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późn</a:t>
                      </a:r>
                      <a:r>
                        <a:rPr lang="pl-PL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zm.). Wymagane wskazanie procedury wg ICD-9 - 99.111. 	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1,00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03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8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82879"/>
            <a:ext cx="10515600" cy="79802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 (cd.)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800255"/>
              </p:ext>
            </p:extLst>
          </p:nvPr>
        </p:nvGraphicFramePr>
        <p:xfrm>
          <a:off x="313150" y="847898"/>
          <a:ext cx="11511424" cy="538588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40910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1894733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547062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724610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83958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731520">
                <a:tc rowSpan="2"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10.0010.162.02 	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PROFILAKTYKI CHORÓB ODTYTONIOWYCH (W TYM POCHP) - ETAP PODSTAWOWY 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5.01.00.0000049  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PORADNICTWO ANTYNIKOTYNOWE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36211"/>
                  </a:ext>
                </a:extLst>
              </a:tr>
              <a:tr h="70658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5.01.00.0000050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PORADNICTWO ANTYNIKOTYNOWE Z WYKONANIEM BADANIA SPIROMETRYCZNEGO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664127"/>
                  </a:ext>
                </a:extLst>
              </a:tr>
              <a:tr h="493404">
                <a:tc rowSpan="6">
                  <a:txBody>
                    <a:bodyPr/>
                    <a:lstStyle/>
                    <a:p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10.0000.163.02 	</a:t>
                      </a: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PROGRAM PROFILAKTYKI CHORÓB ODTYTONIOWYCH (W TYM POCHP) - ETAP SPECJALISTYCZNY </a:t>
                      </a: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5.12.00.0000064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PORADA WSTĘPNA NA ETAPIE SPECJALISTYCZNYM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5,25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990999"/>
                  </a:ext>
                </a:extLst>
              </a:tr>
              <a:tr h="5725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5.12.00.0000065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PORADA KONTROLNA NA ETAPIE SPECJALISTYCZNYM (po 3, 6, 12 m-</a:t>
                      </a:r>
                      <a:r>
                        <a:rPr lang="pl-PL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cach</a:t>
                      </a: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063700"/>
                  </a:ext>
                </a:extLst>
              </a:tr>
              <a:tr h="57258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5.12.00.0000016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PORADA KONTROLNA W CYKLU LECZENIA FARMAKOLOGICZNEGO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7452090"/>
                  </a:ext>
                </a:extLst>
              </a:tr>
              <a:tr h="60272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5.12.00.0000017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PORADA KONTROLNA W CYKLU PSYCHOTERAPII GRUPOWEJ LUB INDYWIDUALNEJ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2,10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407117"/>
                  </a:ext>
                </a:extLst>
              </a:tr>
              <a:tr h="3648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5.12.00.0000059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SESJA PSYCHOTERAPII GRUPOWEJ (UDZIAŁ 1 OSOBY)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0,84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822014"/>
                  </a:ext>
                </a:extLst>
              </a:tr>
              <a:tr h="3648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5.12.00.0000018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SESJA PSYCHOTERAPII INDYWIDUALNEJ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4,20</a:t>
                      </a:r>
                      <a:endParaRPr lang="pl-PL" sz="16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48488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62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662545"/>
            <a:ext cx="11559156" cy="4970267"/>
          </a:xfrm>
        </p:spPr>
        <p:txBody>
          <a:bodyPr anchor="ctr">
            <a:normAutofit fontScale="400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 smtClean="0"/>
              <a:t>Tryb realizacji świadczenia – ambulatoryjny w pracowni stacjonarnej lub mobilnej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Warunki wymagane od </a:t>
            </a:r>
            <a:r>
              <a:rPr lang="pl-PL" b="1" dirty="0" smtClean="0"/>
              <a:t>świadczeniodawców: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dirty="0" smtClean="0"/>
              <a:t>PERSONEL: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u="sng" dirty="0" smtClean="0"/>
              <a:t>LEKARZ</a:t>
            </a:r>
            <a:r>
              <a:rPr lang="pl-PL" b="1" dirty="0" smtClean="0"/>
              <a:t> </a:t>
            </a:r>
            <a:r>
              <a:rPr lang="pl-PL" b="1" dirty="0"/>
              <a:t>- co najmniej 2 lekarzy z udokumentowanym odpowiednim doświadczeniem </a:t>
            </a:r>
            <a:r>
              <a:rPr lang="pl-PL" b="1" dirty="0" smtClean="0"/>
              <a:t>w </a:t>
            </a:r>
            <a:r>
              <a:rPr lang="pl-PL" b="1" dirty="0"/>
              <a:t>dokonywaniu oceny mammografii </a:t>
            </a:r>
            <a:r>
              <a:rPr lang="pl-PL" b="1" dirty="0" err="1"/>
              <a:t>skryningowych</a:t>
            </a:r>
            <a:r>
              <a:rPr lang="pl-PL" b="1" dirty="0"/>
              <a:t> –  (WAŻNE do oferty należy dołączyć oświadczenie kierownika pracowni mammograficznej potwierdzające, że zgłoszony do oferty lekarz posiada odpowiednie doświadczenie) o następujących kwalifikacjach::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specjalista radiologii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specjalista rentgenodiagnostyki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specjalista  radiodiagnostyki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specjalista  radiologii i diagnostyki obrazowej,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ze specjalizacją I stopnia w zakresie radiologii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ze specjalizacją I stopnia w zakresie rentgenodiagnostyki,  </a:t>
            </a:r>
          </a:p>
          <a:p>
            <a:pPr lvl="1">
              <a:lnSpc>
                <a:spcPct val="150000"/>
              </a:lnSpc>
            </a:pPr>
            <a:r>
              <a:rPr lang="pl-PL" b="1" dirty="0"/>
              <a:t>lekarz ze specjalizacją I stopnia w zakresie </a:t>
            </a:r>
            <a:r>
              <a:rPr lang="pl-PL" b="1" dirty="0" smtClean="0"/>
              <a:t>radiodiagnostyki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u="sng" dirty="0" smtClean="0"/>
              <a:t>TECHNIK </a:t>
            </a:r>
            <a:r>
              <a:rPr lang="pl-PL" b="1" u="sng" dirty="0"/>
              <a:t>ELEKTRORADIOLOG </a:t>
            </a:r>
            <a:r>
              <a:rPr lang="pl-PL" b="1" dirty="0"/>
              <a:t>z udokumentowanym szkoleniem w zakresie prowadzenia kontroli jakości oraz udokumentowanym odpowiednim doświadczeniem w wykonywaniu mammografii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dirty="0"/>
              <a:t>(WAŻNE do oferty należy dołączyć oświadczenie kierownika pracowni mammograficznej potwierdzające, że zgłoszony do oferty technik posiada odpowiednie doświadczenie oraz zaświadczenie, że technik odbył szkolenie w zakresie prowadzenia kontroli jakości)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dirty="0"/>
              <a:t>WYPOSAŻENIE W SPRZĘT I APARATURĘ MEDYCZNĄ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pl-PL" b="1" u="sng" dirty="0"/>
              <a:t>Mammograf</a:t>
            </a:r>
            <a:r>
              <a:rPr lang="pl-PL" b="1" dirty="0"/>
              <a:t> o parametrach nie niższych niż do mammografii </a:t>
            </a:r>
            <a:r>
              <a:rPr lang="pl-PL" b="1" dirty="0" err="1"/>
              <a:t>skryningowej</a:t>
            </a:r>
            <a:r>
              <a:rPr lang="pl-PL" b="1" dirty="0"/>
              <a:t> obu piersi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Wymagania dla świadczeniodawców oraz warunki i zasady udzielania świadczeń </a:t>
            </a:r>
            <a:r>
              <a:rPr lang="pl-PL" dirty="0"/>
              <a:t>w </a:t>
            </a:r>
            <a:r>
              <a:rPr lang="pl-PL" dirty="0" smtClean="0"/>
              <a:t>zakresie programu profilaktyki raka piersi – etap podstawowy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77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662545"/>
            <a:ext cx="11559156" cy="4970267"/>
          </a:xfrm>
        </p:spPr>
        <p:txBody>
          <a:bodyPr anchor="ctr">
            <a:normAutofit fontScale="47500" lnSpcReduction="20000"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POZYTYWNY WYNIK KONTROLI JAKOŚCI badań mammograficznych przeprowadzanej co roku przez podmiot, któremu w ramach Narodowego Programu Zwalczania Chorób Nowotworowych minister właściwy do spraw zdrowia zlecił prowadzenie kontroli jakości, a w przypadku negatywnego  wyniku kontroli jakości badań mammograficznych – dostarczenie do tego podmiotu dokumentacji obrazującej usunięcie  stwierdzonych nieprawidłowości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POZYTYWNY WYNIK AUDYTU KLINICZNEGO zdjęć mammograficznych przeprowadzonego nie rzadziej niż raz na 24 miesiące przez niezależny ośrodek audytorski na podstawie przesłanych zdjęć mammograficznych.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W przypadku konieczności skierowania świadczeniobiorcy do etapu pogłębionej diagnostyki, przekazanie świadczeniobiorcy opisu wyniku badania, wywołanych lub wydrukowanych zdjęć mammograficznych w formacie rzeczywistym oraz w przypadku badania wykonanego na aparacie cyfrowym, również zdjęć zarchiwizowanych na płycie CD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l-PL" b="1" dirty="0"/>
              <a:t>W przypadku ograniczonego dostępu do świadczeń w ramach programu na terenie danego województwa, dopuszcza się możliwość realizowania świadczeń przez świadczeniodawców przystępujących do programu po raz pierwszy, nieposiadających pozytywnego wyniku kontroli jakości i audytu, pod warunkiem uzyskania pozytywnego wyniku kontroli jakości badań mammograficznych oraz pozytywnego wyniku audytu klinicznego zdjęć mammograficznych w terminie 6 miesięcy od dnia zawarcia umowy o udzielanie świadczeń opieki zdrowotnej.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pl-PL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Dopuszcza się możliwość ponownego przystąpienia świadczeniodawcy do postępowania konkursowego nie wcześniej niż po upływie 12 miesięcy od daty negatywnego wyniku audytu klinicznego zdjęć mammograficznych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Wymagania dla świadczeniodawców oraz warunki i zasady udzielania świadczeń </a:t>
            </a:r>
            <a:r>
              <a:rPr lang="pl-PL" dirty="0"/>
              <a:t>w </a:t>
            </a:r>
            <a:r>
              <a:rPr lang="pl-PL" dirty="0" smtClean="0"/>
              <a:t>zakresie programu profilaktyki raka piersi – etap podstawowy c.d.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9074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662545"/>
            <a:ext cx="11559156" cy="4970267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JAKOŚĆ - Personel:</a:t>
            </a:r>
          </a:p>
          <a:p>
            <a:pPr>
              <a:lnSpc>
                <a:spcPct val="150000"/>
              </a:lnSpc>
            </a:pPr>
            <a:r>
              <a:rPr lang="pl-PL" b="1" dirty="0"/>
              <a:t>Wszyscy lekarze zgłoszeni do oferty to lekarze specjaliści w dziedzinie radiologii </a:t>
            </a:r>
            <a:r>
              <a:rPr lang="pl-PL" b="1" dirty="0" smtClean="0"/>
              <a:t>i </a:t>
            </a:r>
            <a:r>
              <a:rPr lang="pl-PL" b="1" dirty="0"/>
              <a:t>diagnostyki obrazowej lub radiologii lub rentgenodiagnostyki lub  radiodiagnostyki – </a:t>
            </a:r>
            <a:r>
              <a:rPr lang="pl-PL" b="1" dirty="0" smtClean="0"/>
              <a:t>25 </a:t>
            </a:r>
            <a:r>
              <a:rPr lang="pl-PL" b="1" dirty="0"/>
              <a:t>punktów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Dokonywanie przez każdego z lekarzy zgłoszonych do oferty oceny co najmniej 5000 mammografii </a:t>
            </a:r>
            <a:r>
              <a:rPr lang="pl-PL" b="1" dirty="0" err="1"/>
              <a:t>skryningowych</a:t>
            </a:r>
            <a:r>
              <a:rPr lang="pl-PL" b="1" dirty="0"/>
              <a:t> w okresie 12 miesięcy poprzedzających o 2 miesiące miesiąc obejmujący termin złożenia oferty (w przypadku postepowania konkursowego – okresem będzie </a:t>
            </a:r>
            <a:r>
              <a:rPr lang="pl-PL" b="1" dirty="0" smtClean="0"/>
              <a:t>1.02.2022 do 31.01.2023). </a:t>
            </a:r>
            <a:r>
              <a:rPr lang="pl-PL" b="1" dirty="0"/>
              <a:t>– 10 </a:t>
            </a:r>
            <a:r>
              <a:rPr lang="pl-PL" b="1" dirty="0" smtClean="0"/>
              <a:t>punktów</a:t>
            </a:r>
            <a:endParaRPr lang="pl-PL" b="1" dirty="0"/>
          </a:p>
          <a:p>
            <a:pPr>
              <a:lnSpc>
                <a:spcPct val="150000"/>
              </a:lnSpc>
            </a:pPr>
            <a:r>
              <a:rPr lang="pl-PL" b="1" dirty="0"/>
              <a:t>Posiadanie przez każdego z techników </a:t>
            </a:r>
            <a:r>
              <a:rPr lang="pl-PL" b="1" dirty="0" err="1"/>
              <a:t>elektroradiologów</a:t>
            </a:r>
            <a:r>
              <a:rPr lang="pl-PL" b="1" dirty="0"/>
              <a:t> zgłoszonego do oferty, szkolenia w zakresie kontroli jakości w mammografii prowadzonego przez PLTR, lub przez inną jednostkę prowadzącą szkolenia akredytowane przez PLTR lub zgodnie z programem zatwierdzonym przez PLTR – 8 </a:t>
            </a:r>
            <a:r>
              <a:rPr lang="pl-PL" b="1" dirty="0" smtClean="0"/>
              <a:t>punktów</a:t>
            </a:r>
            <a:endParaRPr lang="pl-PL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JAKOŚĆ – Sprzęt i aparatura medyczna</a:t>
            </a:r>
          </a:p>
          <a:p>
            <a:pPr>
              <a:lnSpc>
                <a:spcPct val="150000"/>
              </a:lnSpc>
            </a:pPr>
            <a:r>
              <a:rPr lang="pl-PL" b="1" dirty="0"/>
              <a:t>Aparat mammograficzny </a:t>
            </a:r>
            <a:r>
              <a:rPr lang="pl-PL" b="1" dirty="0" smtClean="0"/>
              <a:t>DR cyfrowy </a:t>
            </a:r>
            <a:r>
              <a:rPr lang="pl-PL" b="1" dirty="0"/>
              <a:t>o parametrach nie niższych niż do mammografii </a:t>
            </a:r>
            <a:r>
              <a:rPr lang="pl-PL" b="1" dirty="0" err="1"/>
              <a:t>skryningowych</a:t>
            </a:r>
            <a:r>
              <a:rPr lang="pl-PL" b="1" dirty="0"/>
              <a:t> obu piersi – (wszystkie aparaty wykazane do oferty) – 10 </a:t>
            </a:r>
            <a:r>
              <a:rPr lang="pl-PL" b="1" dirty="0" smtClean="0"/>
              <a:t>punktów</a:t>
            </a:r>
            <a:endParaRPr lang="pl-PL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KOMPLEKSOWOŚĆ</a:t>
            </a:r>
          </a:p>
          <a:p>
            <a:pPr>
              <a:lnSpc>
                <a:spcPct val="150000"/>
              </a:lnSpc>
            </a:pPr>
            <a:r>
              <a:rPr lang="pl-PL" b="1" dirty="0"/>
              <a:t>Realizacja etapu pogłębionej diagnostyki w programie profilaktyki raka piersi (dotyczy terenu, na który zostało ogłoszone postępowanie) – 12 </a:t>
            </a:r>
            <a:r>
              <a:rPr lang="pl-PL" b="1" dirty="0" smtClean="0"/>
              <a:t>punktów</a:t>
            </a:r>
            <a:endParaRPr lang="pl-PL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</a:t>
            </a:r>
            <a:br>
              <a:rPr lang="pl-PL" altLang="pl-PL" sz="3500" dirty="0"/>
            </a:br>
            <a:r>
              <a:rPr lang="pl-PL" altLang="pl-PL" sz="3500" dirty="0"/>
              <a:t>dotyczące warunków realizacji </a:t>
            </a:r>
            <a:r>
              <a:rPr lang="pl-PL" sz="3500" dirty="0"/>
              <a:t>programu profilaktyki raka piersi - etap podstawowy</a:t>
            </a:r>
          </a:p>
        </p:txBody>
      </p:sp>
    </p:spTree>
    <p:extLst>
      <p:ext uri="{BB962C8B-B14F-4D97-AF65-F5344CB8AC3E}">
        <p14:creationId xmlns:p14="http://schemas.microsoft.com/office/powerpoint/2010/main" val="14548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 oferty w zakresie programu profilaktyki raka piersi – etap podstawowy należy dołączyć:</a:t>
            </a:r>
          </a:p>
          <a:p>
            <a:pPr>
              <a:lnSpc>
                <a:spcPct val="150000"/>
              </a:lnSpc>
            </a:pPr>
            <a:r>
              <a:rPr lang="pl-PL" b="1" dirty="0"/>
              <a:t>Oświadczenie kierownika pracowni mammograficznej potwierdzające, że zgłoszony do oferty lekarz posiada odpowiednie doświadczenie w dokonywaniu oceny mammografii </a:t>
            </a:r>
            <a:r>
              <a:rPr lang="pl-PL" b="1" dirty="0" err="1"/>
              <a:t>skryningowych</a:t>
            </a:r>
            <a:r>
              <a:rPr lang="pl-PL" b="1" dirty="0"/>
              <a:t> </a:t>
            </a:r>
          </a:p>
          <a:p>
            <a:pPr>
              <a:lnSpc>
                <a:spcPct val="150000"/>
              </a:lnSpc>
            </a:pPr>
            <a:r>
              <a:rPr lang="pl-PL" b="1" dirty="0"/>
              <a:t>Oświadczenia lekarzy, że dokonują rocznie oceny 5000 mammografii </a:t>
            </a:r>
            <a:r>
              <a:rPr lang="pl-PL" b="1" dirty="0" err="1"/>
              <a:t>skryningowych</a:t>
            </a:r>
            <a:r>
              <a:rPr lang="pl-PL" b="1" dirty="0"/>
              <a:t> rocznie (możliwe do weryfikacji w SIMP) – jeśli wszyscy lekarze przedstawieni do oferty posiadają takie szkolenie oferent otrzymuje dodatkowe punkty (w przypadku gdy jeden z wielu, oferent nie otrzymuje dodatkowych punktów).</a:t>
            </a:r>
          </a:p>
          <a:p>
            <a:pPr>
              <a:lnSpc>
                <a:spcPct val="150000"/>
              </a:lnSpc>
            </a:pPr>
            <a:r>
              <a:rPr lang="pl-PL" b="1" dirty="0"/>
              <a:t>Oświadczenie kierownika pracowni mammograficznej potwierdzające, że zgłoszony do oferty technik posiada odpowiednie doświadczenie w wykonywaniu mammografii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Dokument potwierdzający odbycie przez technika </a:t>
            </a:r>
            <a:r>
              <a:rPr lang="pl-PL" b="1" dirty="0" err="1"/>
              <a:t>elektroradiologa</a:t>
            </a:r>
            <a:r>
              <a:rPr lang="pl-PL" b="1" dirty="0"/>
              <a:t> szkolenia w zakresie prowadzenia kontroli jakości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Dokument potwierdzający odbycie przez technika </a:t>
            </a:r>
            <a:r>
              <a:rPr lang="pl-PL" b="1" dirty="0" err="1"/>
              <a:t>elektroradiologa</a:t>
            </a:r>
            <a:r>
              <a:rPr lang="pl-PL" b="1" dirty="0"/>
              <a:t> szkolenia w zakresie prowadzenia kontroli jakości w mammografii prowadzonego przez PLTR, lub przez inną jednostkę prowadzącą szkolenia akredytowane przez PLTR lub zgodnie z programem zatwierdzonym przez PLTR.- jeśli wszyscy technicy przedstawieni do oferty posiadają takie szkolenie oferent otrzymuje dodatkowe punkty (w przypadku gdy jeden z wielu, oferent nie otrzymuje dodatkowych punktów).</a:t>
            </a:r>
          </a:p>
          <a:p>
            <a:pPr>
              <a:lnSpc>
                <a:spcPct val="150000"/>
              </a:lnSpc>
            </a:pPr>
            <a:r>
              <a:rPr lang="pl-PL" b="1" dirty="0"/>
              <a:t>Kserokopie protokołu kontroli jakości</a:t>
            </a:r>
          </a:p>
          <a:p>
            <a:pPr>
              <a:lnSpc>
                <a:spcPct val="150000"/>
              </a:lnSpc>
            </a:pPr>
            <a:r>
              <a:rPr lang="pl-PL" b="1" dirty="0"/>
              <a:t>Kserokopie protokołu audytu klinicznego</a:t>
            </a:r>
          </a:p>
          <a:p>
            <a:pPr>
              <a:lnSpc>
                <a:spcPct val="150000"/>
              </a:lnSpc>
            </a:pPr>
            <a:r>
              <a:rPr lang="pl-PL" b="1" dirty="0"/>
              <a:t>Certyfikat ISO dla miejsca udzielania świadczeń i zakresu objętego ofertą – jeśli oferent podsiada i jest to dodatkowo punktowane.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PROGRAM PROFILAKTYKI RAKA PIERSI – etap podstawowy</a:t>
            </a:r>
            <a:endParaRPr lang="pl-PL" sz="3500" dirty="0"/>
          </a:p>
        </p:txBody>
      </p:sp>
    </p:spTree>
    <p:extLst>
      <p:ext uri="{BB962C8B-B14F-4D97-AF65-F5344CB8AC3E}">
        <p14:creationId xmlns:p14="http://schemas.microsoft.com/office/powerpoint/2010/main" val="275751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1. Tryb realizacji świadczenia - ambulatoryjny.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2. Warunki wymagane od świadczeniodawców: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dla mammografii uzupełniającej: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	</a:t>
            </a:r>
            <a:r>
              <a:rPr lang="pl-PL" b="1" dirty="0" smtClean="0"/>
              <a:t>a) personel</a:t>
            </a:r>
            <a:r>
              <a:rPr lang="pl-PL" b="1" dirty="0"/>
              <a:t>: co najmniej 2 lekarzy oraz technik </a:t>
            </a:r>
            <a:r>
              <a:rPr lang="pl-PL" b="1" dirty="0" err="1"/>
              <a:t>elektroradiolog</a:t>
            </a:r>
            <a:r>
              <a:rPr lang="pl-PL" b="1" dirty="0"/>
              <a:t> spełniający wymogi dla personelu w mammografii w etapie podstawowym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b) wyposażenie </a:t>
            </a:r>
            <a:r>
              <a:rPr lang="pl-PL" b="1" dirty="0"/>
              <a:t>w sprzęt i aparaturę medyczną: mammograf o parametrach nie niższych niż do mammografii </a:t>
            </a:r>
            <a:r>
              <a:rPr lang="pl-PL" b="1" dirty="0" err="1"/>
              <a:t>skryningowej</a:t>
            </a:r>
            <a:r>
              <a:rPr lang="pl-PL" b="1" dirty="0"/>
              <a:t> obu piersi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dla badania USG piersi,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a) lekarz </a:t>
            </a:r>
            <a:r>
              <a:rPr lang="pl-PL" b="1" dirty="0"/>
              <a:t>specjalista radiologii lub radiodiagnostyki, lub radiologii i diagnostyki obrazowej lub lekarz ze specjalizacją I stopnia w zakresie radiodiagnostyki </a:t>
            </a:r>
            <a:r>
              <a:rPr lang="pl-PL" b="1" dirty="0" smtClean="0"/>
              <a:t>	     lub lekarz </a:t>
            </a:r>
            <a:r>
              <a:rPr lang="pl-PL" b="1" dirty="0"/>
              <a:t>specjalista, który ukończył specjalizację obejmującą uprawnienia ultrasonograficzne </a:t>
            </a:r>
            <a:r>
              <a:rPr lang="pl-PL" b="1" dirty="0" smtClean="0"/>
              <a:t>w </a:t>
            </a:r>
            <a:r>
              <a:rPr lang="pl-PL" b="1" dirty="0"/>
              <a:t>zakresie określonym w programie specjalizacji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b) wyposażenie </a:t>
            </a:r>
            <a:r>
              <a:rPr lang="pl-PL" b="1" dirty="0"/>
              <a:t>w sprzęt i aparaturę medyczną: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- aparat </a:t>
            </a:r>
            <a:r>
              <a:rPr lang="pl-PL" b="1" dirty="0"/>
              <a:t>USG z głowicą liniową, szerokopasmową, wieloczęstotliwościową o wysokiej rozdzielczości liniowej i skali szarości pracującą w przedziale co </a:t>
            </a:r>
            <a:r>
              <a:rPr lang="pl-PL" b="1" dirty="0" smtClean="0"/>
              <a:t>	   najmniej </a:t>
            </a:r>
            <a:r>
              <a:rPr lang="pl-PL" b="1" dirty="0"/>
              <a:t>2–10 MHz, zalecany komplet głowic o różnych spektrach częstotliwości: 5–13.5 MHz, 13.5–18 MHz; badanie wykonuje się przy </a:t>
            </a:r>
            <a:r>
              <a:rPr lang="pl-PL" b="1" dirty="0" smtClean="0"/>
              <a:t>użyciu 	 	   częstotliwości </a:t>
            </a:r>
            <a:r>
              <a:rPr lang="pl-PL" b="1" dirty="0"/>
              <a:t>co najmniej 7.5 MHz,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- drukarka </a:t>
            </a:r>
            <a:r>
              <a:rPr lang="pl-PL" b="1" dirty="0"/>
              <a:t>do USG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raka piersi – etap pogłębionej diagnostyki</a:t>
            </a:r>
          </a:p>
        </p:txBody>
      </p:sp>
    </p:spTree>
    <p:extLst>
      <p:ext uri="{BB962C8B-B14F-4D97-AF65-F5344CB8AC3E}">
        <p14:creationId xmlns:p14="http://schemas.microsoft.com/office/powerpoint/2010/main" val="123405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Warunki wymagane od świadczeniodawców: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3) dla </a:t>
            </a:r>
            <a:r>
              <a:rPr lang="pl-PL" b="1" dirty="0"/>
              <a:t>biopsji cienkoigłowej i </a:t>
            </a:r>
            <a:r>
              <a:rPr lang="pl-PL" b="1" dirty="0" err="1"/>
              <a:t>gruboigłowej</a:t>
            </a:r>
            <a:r>
              <a:rPr lang="pl-PL" b="1" dirty="0"/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a) lekarz </a:t>
            </a:r>
            <a:r>
              <a:rPr lang="pl-PL" b="1" dirty="0"/>
              <a:t>specjalista radiologii lub radiodiagnostyki, lub radiologii i diagnostyki obrazowej lub lekarz </a:t>
            </a:r>
            <a:r>
              <a:rPr lang="pl-PL" b="1" dirty="0" smtClean="0"/>
              <a:t>	     ze </a:t>
            </a:r>
            <a:r>
              <a:rPr lang="pl-PL" b="1" dirty="0"/>
              <a:t>specjalizacją I stopnia w zakresie radiodiagnostyki lub  lekarz specjalista onkologii klinicznej, </a:t>
            </a:r>
            <a:r>
              <a:rPr lang="pl-PL" b="1" dirty="0" smtClean="0"/>
              <a:t>	     lub </a:t>
            </a:r>
            <a:r>
              <a:rPr lang="pl-PL" b="1" dirty="0"/>
              <a:t>lekarz specjalista chirurgii onkologicznej lub lekarz specjalista, który ukończył specjalizację </a:t>
            </a:r>
            <a:r>
              <a:rPr lang="pl-PL" b="1" dirty="0" smtClean="0"/>
              <a:t>	     obejmującą </a:t>
            </a:r>
            <a:r>
              <a:rPr lang="pl-PL" b="1" dirty="0"/>
              <a:t>uprawnienia ultrasonograficzne w zakresie określonym w programie specjalizacji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b) wyposażenie </a:t>
            </a:r>
            <a:r>
              <a:rPr lang="pl-PL" b="1" dirty="0"/>
              <a:t>w sprzęt i aparaturę medyczną: </a:t>
            </a:r>
            <a:endParaRPr lang="pl-PL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    - zestaw do wykonywania biopsji cienkoigłowej (BAC)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    - zestaw </a:t>
            </a:r>
            <a:r>
              <a:rPr lang="pl-PL" b="1" dirty="0"/>
              <a:t>do wykonywania biopsji </a:t>
            </a:r>
            <a:r>
              <a:rPr lang="pl-PL" b="1" dirty="0" err="1"/>
              <a:t>gruboigłowej</a:t>
            </a:r>
            <a:r>
              <a:rPr lang="pl-PL" b="1" dirty="0"/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	c) inne </a:t>
            </a:r>
            <a:r>
              <a:rPr lang="pl-PL" b="1" dirty="0"/>
              <a:t>wymagania: dostęp do badań histopatologicznych (może być umowa podwykonawstwa).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raka piersi – etap pogłębionej diagnostyki</a:t>
            </a:r>
          </a:p>
        </p:txBody>
      </p:sp>
    </p:spTree>
    <p:extLst>
      <p:ext uri="{BB962C8B-B14F-4D97-AF65-F5344CB8AC3E}">
        <p14:creationId xmlns:p14="http://schemas.microsoft.com/office/powerpoint/2010/main" val="253262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JAKOŚĆ - Personel :</a:t>
            </a:r>
          </a:p>
          <a:p>
            <a:pPr>
              <a:lnSpc>
                <a:spcPct val="150000"/>
              </a:lnSpc>
            </a:pPr>
            <a:r>
              <a:rPr lang="pl-PL" b="1" dirty="0"/>
              <a:t>Wszyscy lekarze zgłoszeni do oferty to lekarze specjaliści w dziedzinie radiologii </a:t>
            </a:r>
            <a:r>
              <a:rPr lang="pl-PL" b="1" dirty="0" smtClean="0"/>
              <a:t>i </a:t>
            </a:r>
            <a:r>
              <a:rPr lang="pl-PL" b="1" dirty="0"/>
              <a:t>diagnostyki obrazowej lub radiologii lub rentgenodiagnostyki lub  radiodiagnostyki </a:t>
            </a:r>
            <a:r>
              <a:rPr lang="pl-PL" b="1" dirty="0" smtClean="0"/>
              <a:t>– </a:t>
            </a:r>
            <a:r>
              <a:rPr lang="pl-PL" b="1" dirty="0"/>
              <a:t>30 punktów</a:t>
            </a:r>
          </a:p>
          <a:p>
            <a:pPr>
              <a:lnSpc>
                <a:spcPct val="150000"/>
              </a:lnSpc>
            </a:pPr>
            <a:r>
              <a:rPr lang="pl-PL" b="1" dirty="0" smtClean="0"/>
              <a:t>Posiadanie przez każdego z techników </a:t>
            </a:r>
            <a:r>
              <a:rPr lang="pl-PL" b="1" dirty="0" err="1" smtClean="0"/>
              <a:t>elektroradiologów</a:t>
            </a:r>
            <a:r>
              <a:rPr lang="pl-PL" b="1" dirty="0" smtClean="0"/>
              <a:t> zgłoszonego do oferty</a:t>
            </a:r>
            <a:r>
              <a:rPr lang="pl-PL" b="1" dirty="0"/>
              <a:t>, szkolenia w zakresie kontroli jakości w </a:t>
            </a:r>
            <a:r>
              <a:rPr lang="pl-PL" b="1" dirty="0" smtClean="0"/>
              <a:t>mammografii prowadzonego </a:t>
            </a:r>
            <a:r>
              <a:rPr lang="pl-PL" b="1" dirty="0"/>
              <a:t>przez wojewódzkie ośrodki koordynujące w oparciu o program </a:t>
            </a:r>
            <a:r>
              <a:rPr lang="pl-PL" b="1" dirty="0" smtClean="0"/>
              <a:t>zatwierdzony przez </a:t>
            </a:r>
            <a:r>
              <a:rPr lang="pl-PL" b="1" dirty="0"/>
              <a:t>Centralny Ośrodek Koordynujący lub prowadzonego przez Centralny Ośrodek Koordynujący </a:t>
            </a:r>
            <a:r>
              <a:rPr lang="pl-PL" b="1" dirty="0" smtClean="0"/>
              <a:t>lub prowadzonego </a:t>
            </a:r>
            <a:r>
              <a:rPr lang="pl-PL" b="1" dirty="0"/>
              <a:t>przez Polskie Lekarskie Towarzystwo Radiologiczne </a:t>
            </a:r>
            <a:r>
              <a:rPr lang="pl-PL" b="1" dirty="0" smtClean="0"/>
              <a:t>lub </a:t>
            </a:r>
            <a:r>
              <a:rPr lang="pl-PL" b="1" dirty="0"/>
              <a:t>przez inną jednostkę </a:t>
            </a:r>
            <a:r>
              <a:rPr lang="pl-PL" b="1" dirty="0" smtClean="0"/>
              <a:t>prowadzącą szkolenia </a:t>
            </a:r>
            <a:r>
              <a:rPr lang="pl-PL" b="1" dirty="0"/>
              <a:t>akredytowane przez </a:t>
            </a:r>
            <a:r>
              <a:rPr lang="pl-PL" b="1" dirty="0" smtClean="0"/>
              <a:t>PLTR, </a:t>
            </a:r>
            <a:r>
              <a:rPr lang="pl-PL" b="1" dirty="0"/>
              <a:t>lub zgodnie z </a:t>
            </a:r>
            <a:r>
              <a:rPr lang="pl-PL" b="1" dirty="0" smtClean="0"/>
              <a:t>programem zatwierdzonym </a:t>
            </a:r>
            <a:r>
              <a:rPr lang="pl-PL" b="1" dirty="0"/>
              <a:t>przez PLTR– </a:t>
            </a:r>
            <a:r>
              <a:rPr lang="pl-PL" b="1" dirty="0" smtClean="0"/>
              <a:t>15 punktów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JAKOŚĆ </a:t>
            </a:r>
            <a:r>
              <a:rPr lang="pl-PL" b="1" dirty="0"/>
              <a:t>- Sprzęt i aparatura medyczna</a:t>
            </a:r>
          </a:p>
          <a:p>
            <a:pPr>
              <a:lnSpc>
                <a:spcPct val="150000"/>
              </a:lnSpc>
            </a:pPr>
            <a:r>
              <a:rPr lang="pl-PL" b="1" dirty="0" smtClean="0"/>
              <a:t>Możliwość </a:t>
            </a:r>
            <a:r>
              <a:rPr lang="pl-PL" b="1" dirty="0"/>
              <a:t>odczytu zarówno mammografii wykonanych techniką analogową (posiadanie negatoskopu spełniającego wymogi określone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rozporządzeniu) jak i cyfrową (posiadanie stanowiska opisowego dla lekarza spełniającego wymogi określone w rozporządzeniu) </a:t>
            </a:r>
            <a:br>
              <a:rPr lang="pl-PL" b="1" dirty="0"/>
            </a:br>
            <a:r>
              <a:rPr lang="pl-PL" b="1" dirty="0"/>
              <a:t>– 10 punktów.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KOMPLEKSOWOŚĆ</a:t>
            </a:r>
          </a:p>
          <a:p>
            <a:pPr>
              <a:lnSpc>
                <a:spcPct val="150000"/>
              </a:lnSpc>
            </a:pPr>
            <a:r>
              <a:rPr lang="pl-PL" b="1" dirty="0"/>
              <a:t>Realizacja etapu podstawowego w programie profilaktyki raka piersi (dotyczy terenu, na który zostało ogłoszone postepowanie)  – 10 punktów.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profilaktyki raka piersi - etap pogłębionej diagnostyki</a:t>
            </a:r>
          </a:p>
        </p:txBody>
      </p:sp>
    </p:spTree>
    <p:extLst>
      <p:ext uri="{BB962C8B-B14F-4D97-AF65-F5344CB8AC3E}">
        <p14:creationId xmlns:p14="http://schemas.microsoft.com/office/powerpoint/2010/main" val="28970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tabeli 3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3371340911"/>
              </p:ext>
            </p:extLst>
          </p:nvPr>
        </p:nvGraphicFramePr>
        <p:xfrm>
          <a:off x="503238" y="1985963"/>
          <a:ext cx="11137900" cy="316992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137900">
                  <a:extLst>
                    <a:ext uri="{9D8B030D-6E8A-4147-A177-3AD203B41FA5}">
                      <a16:colId xmlns:a16="http://schemas.microsoft.com/office/drawing/2014/main" val="13257852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dirty="0" smtClean="0"/>
                        <a:t>Program badań prenatalnych</a:t>
                      </a:r>
                      <a:endParaRPr lang="pl-P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361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="1" dirty="0" smtClean="0"/>
                        <a:t>Program profilaktyki raka szyjki macicy – etap</a:t>
                      </a:r>
                      <a:r>
                        <a:rPr lang="pl-PL" sz="2000" b="1" baseline="0" dirty="0" smtClean="0"/>
                        <a:t> diagnostyczny</a:t>
                      </a:r>
                      <a:endParaRPr lang="pl-PL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2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="1" dirty="0" smtClean="0"/>
                        <a:t>Program profilaktyki raka szyjki macicy – etap pogłębionej diagnostyki</a:t>
                      </a:r>
                      <a:endParaRPr lang="pl-PL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9931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="1" dirty="0" smtClean="0"/>
                        <a:t>Program profilaktyki raka piersi – etap podstawowy – w pracowni stacjonarnej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427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1" dirty="0" smtClean="0"/>
                        <a:t>Program profilaktyki raka piersi – etap podstawowy – w pracowni mobilnej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24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1" dirty="0" smtClean="0"/>
                        <a:t>Program profilaktyki raka piersi – etap pogłębionej diagnostyki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4205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2000" b="1" dirty="0" smtClean="0"/>
                        <a:t>Program profilaktyki chorób </a:t>
                      </a:r>
                      <a:r>
                        <a:rPr lang="pl-PL" sz="2000" b="1" dirty="0" err="1" smtClean="0"/>
                        <a:t>odtytoniowych</a:t>
                      </a:r>
                      <a:r>
                        <a:rPr lang="pl-PL" sz="2000" b="1" dirty="0" smtClean="0"/>
                        <a:t> (w tym POCHP) – etap podstawowy</a:t>
                      </a:r>
                      <a:endParaRPr lang="pl-PL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693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2000" b="1" dirty="0" smtClean="0"/>
                        <a:t>Program profilaktyki chorób </a:t>
                      </a:r>
                      <a:r>
                        <a:rPr lang="pl-PL" sz="2000" b="1" dirty="0" err="1" smtClean="0"/>
                        <a:t>odtytoniowych</a:t>
                      </a:r>
                      <a:r>
                        <a:rPr lang="pl-PL" sz="2000" b="1" dirty="0" smtClean="0"/>
                        <a:t> (w tym POCHP) – etap podstawowy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053604"/>
                  </a:ext>
                </a:extLst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 zakresach: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3659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 oferty należy dołączyć: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Oświadczenie kierownika pracowni mammograficznej potwierdzające, że zgłoszeni do oferty lekarze </a:t>
            </a:r>
            <a:r>
              <a:rPr lang="pl-PL" b="1" dirty="0" smtClean="0"/>
              <a:t>posiadają </a:t>
            </a:r>
            <a:r>
              <a:rPr lang="pl-PL" b="1" dirty="0"/>
              <a:t>odpowiednie doświadczenie w dokonywaniu oceny mammografii </a:t>
            </a:r>
            <a:r>
              <a:rPr lang="pl-PL" b="1" dirty="0" err="1"/>
              <a:t>skryningowych</a:t>
            </a:r>
            <a:r>
              <a:rPr lang="pl-PL" b="1" dirty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Oświadczenie kierownika pracowni mammograficznej potwierdzające, że zgłoszony do oferty technik posiada odpowiednie doświadczenie w wykonywaniu mammografii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Dokument potwierdzający odbycie przez technika </a:t>
            </a:r>
            <a:r>
              <a:rPr lang="pl-PL" b="1" dirty="0" err="1"/>
              <a:t>elektroradiologa</a:t>
            </a:r>
            <a:r>
              <a:rPr lang="pl-PL" b="1" dirty="0"/>
              <a:t> szkolenia w zakresie prowadzenia kontroli jakości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Dokument potwierdzający odbycie przez technika </a:t>
            </a:r>
            <a:r>
              <a:rPr lang="pl-PL" b="1" dirty="0" err="1"/>
              <a:t>elektroradiologa</a:t>
            </a:r>
            <a:r>
              <a:rPr lang="pl-PL" b="1" dirty="0"/>
              <a:t> szkolenia w zakresie prowadzenia kontroli jakości w mammografii prowadzonego przez PLTR, lub przez inną jednostkę prowadzącą szkolenia akredytowane przez PLTR lub zgodnie z programem zatwierdzonym przez PLTR.- jeśli wszyscy technicy przedstawieni do oferty posiadają takie szkolenie oferent otrzymuje dodatkowe punkty (w przypadku gdy jeden z wielu, oferent nie otrzymuje dodatkowych punktów).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Dokument potwierdzający, że lekarz specjalista  inny niż specjalista radiologii lub radiodiagnostyki, lub radiologii i diagnostyki obrazowej lub lekarz ze specjalizacją I stopnia w zakresie radiodiagnostyki lub  lekarz specjalista onkologii klinicznej, lub lekarz specjalista chirurgii onkologicznej posiada uprawnienia ultrasonograficzne w zakresie określonym w programie specjalizacji (USG piersi, biopsja cienkoigłowa i biopsja </a:t>
            </a:r>
            <a:r>
              <a:rPr lang="pl-PL" b="1" dirty="0" err="1"/>
              <a:t>gruboigłowa</a:t>
            </a:r>
            <a:r>
              <a:rPr lang="pl-PL" b="1" dirty="0"/>
              <a:t>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Umowę podwykonawstwa na badania histopatologiczne, jeśli oferent nie wykonuje sam ocen.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Certyfikat ISO dla miejsca udzielania świadczeń i zakresu objętego ofertą – jeśli oferent podsiada i jest to dodatkowo punktowane.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PROGRAM PROFILAKTYKI RAKA PIERSI </a:t>
            </a:r>
            <a:r>
              <a:rPr lang="pl-PL" altLang="pl-PL" sz="3500" dirty="0" smtClean="0"/>
              <a:t/>
            </a:r>
            <a:br>
              <a:rPr lang="pl-PL" altLang="pl-PL" sz="3500" dirty="0" smtClean="0"/>
            </a:br>
            <a:r>
              <a:rPr lang="pl-PL" altLang="pl-PL" sz="3500" dirty="0" smtClean="0"/>
              <a:t>– </a:t>
            </a:r>
            <a:r>
              <a:rPr lang="pl-PL" altLang="pl-PL" sz="3500" dirty="0"/>
              <a:t>etap pogłębionej diagnostyki</a:t>
            </a:r>
          </a:p>
        </p:txBody>
      </p:sp>
    </p:spTree>
    <p:extLst>
      <p:ext uri="{BB962C8B-B14F-4D97-AF65-F5344CB8AC3E}">
        <p14:creationId xmlns:p14="http://schemas.microsoft.com/office/powerpoint/2010/main" val="17471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1. Tryb </a:t>
            </a:r>
            <a:r>
              <a:rPr lang="pl-PL" b="1" dirty="0"/>
              <a:t>realizacji świadczenia - </a:t>
            </a:r>
            <a:r>
              <a:rPr lang="pl-PL" b="1" dirty="0" smtClean="0"/>
              <a:t> </a:t>
            </a:r>
            <a:r>
              <a:rPr lang="pl-PL" b="1" dirty="0"/>
              <a:t>ambulatoryjny.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2. Warunki </a:t>
            </a:r>
            <a:r>
              <a:rPr lang="pl-PL" b="1" dirty="0"/>
              <a:t>wymagane od  świadczeniodawców: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a) medyczne </a:t>
            </a:r>
            <a:r>
              <a:rPr lang="pl-PL" b="1" dirty="0"/>
              <a:t>laboratorium diagnostyczne wpisane do ewidencji prowadzonej przez Krajową Radę Diagnostów </a:t>
            </a:r>
            <a:r>
              <a:rPr lang="pl-PL" b="1" dirty="0" smtClean="0"/>
              <a:t>       Laboratoryjnych </a:t>
            </a:r>
            <a:r>
              <a:rPr lang="pl-PL" b="1" dirty="0"/>
              <a:t>lub zakład patomorfologii posiadający pracownię cytologiczną;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b) personel</a:t>
            </a:r>
            <a:r>
              <a:rPr lang="pl-PL" b="1" dirty="0"/>
              <a:t>: </a:t>
            </a:r>
          </a:p>
          <a:p>
            <a:pPr>
              <a:lnSpc>
                <a:spcPct val="150000"/>
              </a:lnSpc>
            </a:pPr>
            <a:r>
              <a:rPr lang="pl-PL" b="1" dirty="0"/>
              <a:t>lekarz specjalista patomorfologii lub anatomii  patologicznej </a:t>
            </a:r>
          </a:p>
          <a:p>
            <a:pPr>
              <a:lnSpc>
                <a:spcPct val="150000"/>
              </a:lnSpc>
            </a:pPr>
            <a:r>
              <a:rPr lang="pl-PL" b="1" dirty="0"/>
              <a:t>diagności laboratoryjni posiadający tytuł specjalisty </a:t>
            </a:r>
            <a:r>
              <a:rPr lang="pl-PL" b="1" dirty="0" err="1"/>
              <a:t>cytomorfologii</a:t>
            </a:r>
            <a:r>
              <a:rPr lang="pl-PL" b="1" dirty="0"/>
              <a:t>  medycznej lub diagności laboratoryjni posiadający udokumentowane umiejętności i udokumentowane odpowiednie doświadczenie w wykonywaniu badań cytologicznych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c) wyposażenie </a:t>
            </a:r>
            <a:r>
              <a:rPr lang="pl-PL" b="1" dirty="0"/>
              <a:t>w sprzęt i aparaturę medyczną: mikroskopy wysokiej jakości, umożliwiające uzyskanie powiększenia co najmniej 400 razy.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raka szyjki macicy – etap diagnostyczny</a:t>
            </a:r>
          </a:p>
        </p:txBody>
      </p:sp>
    </p:spTree>
    <p:extLst>
      <p:ext uri="{BB962C8B-B14F-4D97-AF65-F5344CB8AC3E}">
        <p14:creationId xmlns:p14="http://schemas.microsoft.com/office/powerpoint/2010/main" val="197684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JAKOŚĆ </a:t>
            </a:r>
            <a:r>
              <a:rPr lang="pl-PL" b="1" dirty="0"/>
              <a:t>- Personel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Każdy z diagnostów laboratoryjnych przedstawionych do oferty posiada tytuł specjalisty </a:t>
            </a:r>
            <a:r>
              <a:rPr lang="pl-PL" b="1" dirty="0" err="1"/>
              <a:t>cytomorfologii</a:t>
            </a:r>
            <a:r>
              <a:rPr lang="pl-PL" b="1" dirty="0"/>
              <a:t> medycznej - 35 punktów,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Każdy z diagnostów laboratoryjnych nie posiadających tytułu specjalisty </a:t>
            </a:r>
            <a:r>
              <a:rPr lang="pl-PL" b="1" dirty="0" err="1"/>
              <a:t>cytomorfologii</a:t>
            </a:r>
            <a:r>
              <a:rPr lang="pl-PL" b="1" dirty="0"/>
              <a:t> medycznej posiada co najmniej 2 lata doświadczenia w wykonywaniu badań cytologicznych i oceny co najmniej 10 000 preparatów pod kontrolą lekarza specjalisty w dziedzinie patomorfologii lub anatomii patologicznej – 25 punktów,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Doświadczenie personelu w wykonywaniu badań cytologicznych – ocena co najmniej 7 000 badań cytologicznych w okresie 12 miesięcy poprzedzających o 2 miesiące miesiąc obejmujący termin złożenia oferty (w przypadku postepowania konkursowego – okresem </a:t>
            </a:r>
            <a:r>
              <a:rPr lang="pl-PL" b="1" dirty="0" smtClean="0"/>
              <a:t>01.02.2022-31.01.2023) </a:t>
            </a:r>
            <a:r>
              <a:rPr lang="pl-PL" b="1" dirty="0"/>
              <a:t>pod kontrolą lekarza specjalisty </a:t>
            </a:r>
            <a:br>
              <a:rPr lang="pl-PL" b="1" dirty="0"/>
            </a:br>
            <a:r>
              <a:rPr lang="pl-PL" b="1" dirty="0"/>
              <a:t>w dziedzinie patomorfologii lub anatomii patologicznej  - 12 punktów.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JAKOŚĆ </a:t>
            </a:r>
            <a:r>
              <a:rPr lang="pl-PL" b="1" dirty="0"/>
              <a:t>– Badania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czas oczekiwania na wynik badania do 7 dni – 6 punktów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wykonywanie przez pracownię powyżej 15 000 badań cytologicznych –  ginekologicznych rocznie w okresie 12 miesięcy poprzedzających o 2 miesiące miesiąc obejmujący termin złożenia oferty (w przypadku postepowania konkursowego – okresem </a:t>
            </a:r>
            <a:r>
              <a:rPr lang="pl-PL" b="1" dirty="0" smtClean="0"/>
              <a:t>01.02.2022-31.01.2023) </a:t>
            </a:r>
            <a:r>
              <a:rPr lang="pl-PL" b="1" dirty="0"/>
              <a:t>– 6 punktów.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KOMPLEKSOWOŚĆ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realizacja etapu podstawowego, diagnostycznego oraz etapu pogłębionej diagnostyki w programie profilaktyki raka szyjki macicy (dotyczy obszaru na który ogłoszone jest postepowanie) – 6 punktów.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profilaktyki raka szyjki macicy – etap diagnostyczny</a:t>
            </a:r>
          </a:p>
        </p:txBody>
      </p:sp>
    </p:spTree>
    <p:extLst>
      <p:ext uri="{BB962C8B-B14F-4D97-AF65-F5344CB8AC3E}">
        <p14:creationId xmlns:p14="http://schemas.microsoft.com/office/powerpoint/2010/main" val="203582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Do oferty należy dołączyć:</a:t>
            </a:r>
          </a:p>
          <a:p>
            <a:pPr>
              <a:lnSpc>
                <a:spcPct val="150000"/>
              </a:lnSpc>
            </a:pPr>
            <a:r>
              <a:rPr lang="pl-PL" b="1" dirty="0"/>
              <a:t>Potwierdzenie przez kierownika pracowni, że diagności laboratoryjni wykazani do oferty posiadają umiejętności i odpowiednie doświadczenie w wykonywaniu badań cytologicznych - wymagane</a:t>
            </a:r>
          </a:p>
          <a:p>
            <a:pPr>
              <a:lnSpc>
                <a:spcPct val="150000"/>
              </a:lnSpc>
            </a:pPr>
            <a:r>
              <a:rPr lang="pl-PL" b="1" dirty="0"/>
              <a:t>Potwierdzenie przez kierownika pracowni, że każda z osób wykazanych w ofercie wykonuje co najmniej 7 000 badań cytologicznych – dodatkowo punktowane</a:t>
            </a:r>
          </a:p>
          <a:p>
            <a:pPr>
              <a:lnSpc>
                <a:spcPct val="150000"/>
              </a:lnSpc>
            </a:pPr>
            <a:r>
              <a:rPr lang="pl-PL" b="1" dirty="0"/>
              <a:t>Jeśli w programie uczestniczy diagnosta laboratoryjny – specjalista </a:t>
            </a:r>
            <a:r>
              <a:rPr lang="pl-PL" b="1" dirty="0" err="1"/>
              <a:t>cytomorfologii</a:t>
            </a:r>
            <a:r>
              <a:rPr lang="pl-PL" b="1" dirty="0"/>
              <a:t> medycznej - dokument potwierdzający posiadaną specjalizację – dodatkowo punktowane</a:t>
            </a:r>
          </a:p>
          <a:p>
            <a:pPr>
              <a:lnSpc>
                <a:spcPct val="150000"/>
              </a:lnSpc>
            </a:pPr>
            <a:r>
              <a:rPr lang="pl-PL" b="1" dirty="0"/>
              <a:t>Potwierdzenie przez kierownika pracowni, że personel posiada doświadczenie co najmniej 2 lata pracy w diagnostyce cytologii szyjki macicy i ocenienia co najmniej 10 000 preparatów pod kontrolą lekarza specjalisty patomorfologa – dodatkowo punktowane</a:t>
            </a:r>
          </a:p>
          <a:p>
            <a:pPr>
              <a:lnSpc>
                <a:spcPct val="150000"/>
              </a:lnSpc>
            </a:pPr>
            <a:r>
              <a:rPr lang="pl-PL" b="1" dirty="0"/>
              <a:t>Certyfikat ISO dla miejsca udzielania świadczeń i zakresu objętego ofertą – dodatkowo punktowany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PROGRAM PROFILAKTYKI RAKA  SZYJKI MACICY </a:t>
            </a:r>
            <a:r>
              <a:rPr lang="pl-PL" altLang="pl-PL" sz="3500" dirty="0" smtClean="0"/>
              <a:t/>
            </a:r>
            <a:br>
              <a:rPr lang="pl-PL" altLang="pl-PL" sz="3500" dirty="0" smtClean="0"/>
            </a:br>
            <a:r>
              <a:rPr lang="pl-PL" altLang="pl-PL" sz="3500" dirty="0" smtClean="0"/>
              <a:t>– </a:t>
            </a:r>
            <a:r>
              <a:rPr lang="pl-PL" altLang="pl-PL" sz="3500" dirty="0"/>
              <a:t>etap diagnostyczny</a:t>
            </a:r>
          </a:p>
        </p:txBody>
      </p:sp>
    </p:spTree>
    <p:extLst>
      <p:ext uri="{BB962C8B-B14F-4D97-AF65-F5344CB8AC3E}">
        <p14:creationId xmlns:p14="http://schemas.microsoft.com/office/powerpoint/2010/main" val="312931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3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1. Tryb </a:t>
            </a:r>
            <a:r>
              <a:rPr lang="pl-PL" sz="3400" b="1" dirty="0"/>
              <a:t>realizacji świadczenia - ambulatoryjny.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2. Warunki </a:t>
            </a:r>
            <a:r>
              <a:rPr lang="pl-PL" sz="3400" b="1" dirty="0"/>
              <a:t>wymagane od świadczeniodawców:</a:t>
            </a:r>
          </a:p>
          <a:p>
            <a:pPr>
              <a:lnSpc>
                <a:spcPct val="150000"/>
              </a:lnSpc>
            </a:pPr>
            <a:r>
              <a:rPr lang="pl-PL" sz="3400" b="1" dirty="0" smtClean="0"/>
              <a:t>personel</a:t>
            </a:r>
            <a:r>
              <a:rPr lang="pl-PL" sz="3400" b="1" dirty="0"/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- lekarz </a:t>
            </a:r>
            <a:r>
              <a:rPr lang="pl-PL" sz="3400" b="1" dirty="0"/>
              <a:t>specjalista położnictwa i ginekologii lub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- lekarz </a:t>
            </a:r>
            <a:r>
              <a:rPr lang="pl-PL" sz="3400" b="1" dirty="0"/>
              <a:t>specjalista ginekologii onkologicznej lub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- lekarz </a:t>
            </a:r>
            <a:r>
              <a:rPr lang="pl-PL" sz="3400" b="1" dirty="0"/>
              <a:t>ze specjalizacją I stopnia w zakresie  położnictwa i ginekologii  posiadający udokumentowane umiejętności w wykonywaniu badań </a:t>
            </a:r>
            <a:r>
              <a:rPr lang="pl-PL" sz="3400" b="1" dirty="0" err="1"/>
              <a:t>kolposkopowych</a:t>
            </a:r>
            <a:r>
              <a:rPr lang="pl-PL" sz="3400" b="1" dirty="0"/>
              <a:t>;</a:t>
            </a:r>
          </a:p>
          <a:p>
            <a:pPr>
              <a:lnSpc>
                <a:spcPct val="150000"/>
              </a:lnSpc>
            </a:pPr>
            <a:r>
              <a:rPr lang="pl-PL" sz="3400" b="1" dirty="0"/>
              <a:t>wyposażenie w sprzęt i aparaturę medyczną: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/>
              <a:t>	</a:t>
            </a:r>
            <a:r>
              <a:rPr lang="pl-PL" sz="3400" b="1" dirty="0" smtClean="0"/>
              <a:t>- </a:t>
            </a:r>
            <a:r>
              <a:rPr lang="pl-PL" sz="3400" b="1" dirty="0" err="1" smtClean="0"/>
              <a:t>kolposkop</a:t>
            </a:r>
            <a:r>
              <a:rPr lang="pl-PL" sz="3400" b="1" dirty="0"/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- zestaw </a:t>
            </a:r>
            <a:r>
              <a:rPr lang="pl-PL" sz="3400" b="1" dirty="0"/>
              <a:t>do pobierania wycinków</a:t>
            </a:r>
          </a:p>
          <a:p>
            <a:pPr>
              <a:lnSpc>
                <a:spcPct val="150000"/>
              </a:lnSpc>
            </a:pPr>
            <a:r>
              <a:rPr lang="pl-PL" sz="3400" b="1" dirty="0"/>
              <a:t>inne wymagania: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- zapewnienie </a:t>
            </a:r>
            <a:r>
              <a:rPr lang="pl-PL" sz="3400" b="1" dirty="0"/>
              <a:t>dostępu do badań histopatologicznych</a:t>
            </a:r>
            <a:r>
              <a:rPr lang="pl-PL" sz="3400" b="1" dirty="0" smtClean="0"/>
              <a:t>,</a:t>
            </a:r>
          </a:p>
          <a:p>
            <a:pPr marL="0" indent="0">
              <a:lnSpc>
                <a:spcPct val="150000"/>
              </a:lnSpc>
              <a:buNone/>
            </a:pPr>
            <a:endParaRPr lang="pl-PL" sz="3400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 smtClean="0"/>
              <a:t>	WAŻNE: Oferent musi wykonywać wszystkie procedury określone w zakresie tj. zarówno </a:t>
            </a:r>
            <a:r>
              <a:rPr lang="pl-PL" sz="3400" b="1" dirty="0" err="1" smtClean="0"/>
              <a:t>kolposkopie</a:t>
            </a:r>
            <a:r>
              <a:rPr lang="pl-PL" sz="3400" b="1" dirty="0" smtClean="0"/>
              <a:t>, jak i </a:t>
            </a:r>
            <a:r>
              <a:rPr lang="pl-PL" sz="3400" b="1" dirty="0" err="1" smtClean="0"/>
              <a:t>kolposkopie</a:t>
            </a:r>
            <a:r>
              <a:rPr lang="pl-PL" sz="3400" b="1" dirty="0" smtClean="0"/>
              <a:t> z biopsją, przy czym dopuszcza się zlecanie wykonania 	badania histopatologicznego podwykonawcy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 smtClean="0"/>
              <a:t> </a:t>
            </a:r>
            <a:endParaRPr lang="pl-PL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raka szyjki macicy – etap pogłębionej diagnostyki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71" y="5560069"/>
            <a:ext cx="648392" cy="89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8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5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JAKOŚĆ </a:t>
            </a:r>
            <a:r>
              <a:rPr lang="pl-PL" sz="3800" b="1" dirty="0"/>
              <a:t>– Badania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czas oczekiwania na wynik badania do 7 dni – 6 punktów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KOMPLEKSOWOŚĆ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realizacja etapu podstawowego, diagnostycznego oraz etapu pogłębionej diagnostyki w programie profilaktyki raka szyjki macicy (dotyczy obszaru na który ogłoszone jest postepowanie) – 6 punktów.</a:t>
            </a:r>
          </a:p>
          <a:p>
            <a:pPr marL="0" indent="0">
              <a:lnSpc>
                <a:spcPct val="150000"/>
              </a:lnSpc>
              <a:buNone/>
            </a:pPr>
            <a:endParaRPr lang="pl-PL" b="1" dirty="0"/>
          </a:p>
          <a:p>
            <a:pPr marL="0" indent="0">
              <a:lnSpc>
                <a:spcPct val="150000"/>
              </a:lnSpc>
              <a:buNone/>
            </a:pPr>
            <a:r>
              <a:rPr lang="pl-PL" sz="3400" b="1" dirty="0"/>
              <a:t>Do ofert należy dołączyć: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W przypadku realizacji świadczeń przez lekarza z I stopniem specjalizacji w zakresie  położnictwa i ginekologii  dokument potwierdzający posiadanie umiejętności w wykonywaniu badań </a:t>
            </a:r>
            <a:r>
              <a:rPr lang="pl-PL" b="1" dirty="0" err="1"/>
              <a:t>kolposkopowych</a:t>
            </a:r>
            <a:r>
              <a:rPr lang="pl-PL" b="1" dirty="0"/>
              <a:t>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Umowę podwykonawstwa na badania histopatologiczne, jeśli oferent nie dokonuje sam ocen.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b="1" dirty="0"/>
              <a:t>Certyfikat ISO dla miejsca udzielania świadczeń i zakresu objętego ofertą – dodatkowo punktowany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profilaktyki raka szyjki macicy – etap pogłębionej diagnostyki</a:t>
            </a:r>
          </a:p>
        </p:txBody>
      </p:sp>
    </p:spTree>
    <p:extLst>
      <p:ext uri="{BB962C8B-B14F-4D97-AF65-F5344CB8AC3E}">
        <p14:creationId xmlns:p14="http://schemas.microsoft.com/office/powerpoint/2010/main" val="24194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55000" lnSpcReduction="20000"/>
          </a:bodyPr>
          <a:lstStyle/>
          <a:p>
            <a:pPr>
              <a:lnSpc>
                <a:spcPct val="150000"/>
              </a:lnSpc>
            </a:pPr>
            <a:r>
              <a:rPr lang="pl-PL" sz="3800" b="1" dirty="0"/>
              <a:t>Świadczeniodawca musi posiadać dostęp do Internetu umożliwiający prowadzenie elektronicznej dokumentacji realizacji Programu w systemie informatycznym udostępnionym przez Narodowy Fundusz Zdrowia – program SIMP</a:t>
            </a:r>
          </a:p>
          <a:p>
            <a:pPr marL="0" indent="0">
              <a:lnSpc>
                <a:spcPct val="150000"/>
              </a:lnSpc>
              <a:buNone/>
            </a:pPr>
            <a:endParaRPr lang="pl-PL" sz="3800" b="1" dirty="0"/>
          </a:p>
          <a:p>
            <a:pPr>
              <a:lnSpc>
                <a:spcPct val="150000"/>
              </a:lnSpc>
            </a:pPr>
            <a:r>
              <a:rPr lang="pl-PL" sz="3800" b="1" dirty="0"/>
              <a:t>W przypadku mammografii oprócz wymagań określonych wcześniej, oferent bezwzględnie musi spełniać wymagania określone w przepisach odrębnych, </a:t>
            </a:r>
            <a:br>
              <a:rPr lang="pl-PL" sz="3800" b="1" dirty="0"/>
            </a:br>
            <a:r>
              <a:rPr lang="pl-PL" sz="3800" b="1" dirty="0"/>
              <a:t>w szczególności w rozporządzeniach Ministra Zdrowia z dnia </a:t>
            </a:r>
            <a:r>
              <a:rPr lang="pl-PL" sz="3800" b="1" dirty="0" smtClean="0"/>
              <a:t>11 stycznia 2023 </a:t>
            </a:r>
            <a:r>
              <a:rPr lang="pl-PL" sz="3800" b="1" dirty="0"/>
              <a:t>r. </a:t>
            </a:r>
            <a:br>
              <a:rPr lang="pl-PL" sz="3800" b="1" dirty="0"/>
            </a:br>
            <a:r>
              <a:rPr lang="pl-PL" sz="3800" b="1" dirty="0"/>
              <a:t>w sprawie warunków bezpiecznego stosowania promieniowania jonizującego dla wszystkich rodzajów ekspozycji medycznej (</a:t>
            </a:r>
            <a:r>
              <a:rPr lang="pl-PL" sz="3800" b="1" dirty="0" smtClean="0"/>
              <a:t>Dz.U.2023.195) </a:t>
            </a:r>
            <a:r>
              <a:rPr lang="pl-PL" sz="3800" b="1" dirty="0"/>
              <a:t>oraz </a:t>
            </a:r>
            <a:r>
              <a:rPr lang="pl-PL" sz="3800" b="1" dirty="0" smtClean="0"/>
              <a:t>z </a:t>
            </a:r>
            <a:r>
              <a:rPr lang="pl-PL" sz="3800" b="1" dirty="0"/>
              <a:t>dnia 21 sierpnia 2006 r. </a:t>
            </a:r>
            <a:r>
              <a:rPr lang="pl-PL" sz="3800" b="1" dirty="0" smtClean="0"/>
              <a:t>w </a:t>
            </a:r>
            <a:r>
              <a:rPr lang="pl-PL" sz="3800" b="1" dirty="0"/>
              <a:t>sprawie szczegółowych warunków bezpiecznej pracy </a:t>
            </a:r>
            <a:r>
              <a:rPr lang="pl-PL" sz="3800" b="1" dirty="0" smtClean="0"/>
              <a:t>z </a:t>
            </a:r>
            <a:r>
              <a:rPr lang="pl-PL" sz="3800" b="1" dirty="0"/>
              <a:t>urządzeniami radiologicznymi (Dz. U. Nr 180, </a:t>
            </a:r>
            <a:r>
              <a:rPr lang="pl-PL" sz="3800" b="1" dirty="0" smtClean="0"/>
              <a:t/>
            </a:r>
            <a:br>
              <a:rPr lang="pl-PL" sz="3800" b="1" dirty="0" smtClean="0"/>
            </a:br>
            <a:r>
              <a:rPr lang="pl-PL" sz="3800" b="1" dirty="0" smtClean="0"/>
              <a:t>poz</a:t>
            </a:r>
            <a:r>
              <a:rPr lang="pl-PL" sz="3800" b="1" dirty="0"/>
              <a:t>. 1325).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programów </a:t>
            </a:r>
            <a:r>
              <a:rPr lang="pl-PL" altLang="pl-PL" sz="3500" dirty="0" smtClean="0"/>
              <a:t>onkologicznych (rak </a:t>
            </a:r>
            <a:r>
              <a:rPr lang="pl-PL" altLang="pl-PL" sz="3500" dirty="0"/>
              <a:t>piersi i rak szyjki macicy)</a:t>
            </a:r>
          </a:p>
        </p:txBody>
      </p:sp>
    </p:spTree>
    <p:extLst>
      <p:ext uri="{BB962C8B-B14F-4D97-AF65-F5344CB8AC3E}">
        <p14:creationId xmlns:p14="http://schemas.microsoft.com/office/powerpoint/2010/main" val="10551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365760" y="1463863"/>
            <a:ext cx="11712509" cy="4986813"/>
          </a:xfrm>
        </p:spPr>
        <p:txBody>
          <a:bodyPr anchor="ctr">
            <a:normAutofit fontScale="3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Poradnictwo i USG płodu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1. Tryb realizacji świadczenia – ambulatoryjny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2. Warunki wymagane od świadczeniodawców</a:t>
            </a:r>
          </a:p>
          <a:p>
            <a:pPr>
              <a:lnSpc>
                <a:spcPct val="150000"/>
              </a:lnSpc>
            </a:pPr>
            <a:r>
              <a:rPr lang="pl-PL" sz="3800" b="1" dirty="0"/>
              <a:t>PERSONEL: co najmniej 2 lekarzy (w tym co najmniej jeden z kwalifikacjami określonymi </a:t>
            </a:r>
            <a:r>
              <a:rPr lang="pl-PL" sz="3800" b="1" dirty="0" smtClean="0"/>
              <a:t>w </a:t>
            </a:r>
            <a:r>
              <a:rPr lang="pl-PL" sz="3800" b="1" dirty="0"/>
              <a:t>lit. a):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	</a:t>
            </a:r>
            <a:r>
              <a:rPr lang="pl-PL" sz="3800" b="1" dirty="0" smtClean="0"/>
              <a:t>a) lekarz </a:t>
            </a:r>
            <a:r>
              <a:rPr lang="pl-PL" sz="3800" b="1" dirty="0"/>
              <a:t>specjalista położnictwa i ginekologii, który posiada  udokumentowane umiejętności w zakresie badań ultrasonograficznych,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b) lekarz </a:t>
            </a:r>
            <a:r>
              <a:rPr lang="pl-PL" sz="3800" b="1" dirty="0"/>
              <a:t>ze specjalizacją I stopnia w zakresie położnictwa i ginekologii lub inny lekarz specjalista np. pediatrii, genetyki klinicznej, którzy posiadają udokumentowane </a:t>
            </a:r>
            <a:r>
              <a:rPr lang="pl-PL" sz="3800" b="1" dirty="0" smtClean="0"/>
              <a:t>	  umiejętności </a:t>
            </a:r>
            <a:r>
              <a:rPr lang="pl-PL" sz="3800" b="1" dirty="0"/>
              <a:t>w zakresie badań ultrasonograficznych (w przypadku wykonywania badań inwazyjnych lekarz ten powinien posiadać zaświadczenie kierownika </a:t>
            </a:r>
            <a:r>
              <a:rPr lang="pl-PL" sz="3800" b="1" dirty="0" smtClean="0"/>
              <a:t>	   	  specjalizacji </a:t>
            </a:r>
            <a:r>
              <a:rPr lang="pl-PL" sz="3800" b="1" dirty="0"/>
              <a:t>potwierdzające umiejętności w tym zakresie)</a:t>
            </a:r>
          </a:p>
          <a:p>
            <a:pPr>
              <a:lnSpc>
                <a:spcPct val="150000"/>
              </a:lnSpc>
            </a:pPr>
            <a:r>
              <a:rPr lang="pl-PL" sz="3800" b="1" dirty="0"/>
              <a:t>WYPOSAŻENIE W SPRZĘT I APARATURĘ MEDYCZNĄ: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aparat </a:t>
            </a:r>
            <a:r>
              <a:rPr lang="pl-PL" sz="3800" b="1" dirty="0"/>
              <a:t>USG wyposażony w dwie głowice: </a:t>
            </a:r>
            <a:r>
              <a:rPr lang="pl-PL" sz="3800" b="1" dirty="0" err="1"/>
              <a:t>convex</a:t>
            </a:r>
            <a:r>
              <a:rPr lang="pl-PL" sz="3800" b="1" dirty="0"/>
              <a:t> </a:t>
            </a:r>
            <a:r>
              <a:rPr lang="pl-PL" sz="3800" b="1" dirty="0" err="1"/>
              <a:t>przezbrzuszny</a:t>
            </a:r>
            <a:r>
              <a:rPr lang="pl-PL" sz="3800" b="1" dirty="0"/>
              <a:t> 3,5–5 (6) MHz i głowicę  </a:t>
            </a:r>
            <a:r>
              <a:rPr lang="pl-PL" sz="3800" b="1" dirty="0" err="1"/>
              <a:t>przezpochwową</a:t>
            </a:r>
            <a:r>
              <a:rPr lang="pl-PL" sz="3800" b="1" dirty="0"/>
              <a:t> 7–9 (10) MHz, z opcją  kolorowego </a:t>
            </a:r>
            <a:r>
              <a:rPr lang="pl-PL" sz="3800" b="1" dirty="0" smtClean="0"/>
              <a:t>Dopplera,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komputer wraz z oprogramowaniem certyfikowanym, umożliwiającym kalkulację ryzyka wystąpienia </a:t>
            </a:r>
            <a:r>
              <a:rPr lang="pl-PL" sz="3800" b="1" dirty="0" err="1" smtClean="0"/>
              <a:t>aneuploidii</a:t>
            </a:r>
            <a:r>
              <a:rPr lang="pl-PL" sz="3800" b="1" dirty="0" smtClean="0"/>
              <a:t> zgodnie z kryteriami określonymi przez 	 	  obowiązujące standardy i rekomendacje, wraz z aktualną licencją,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program </a:t>
            </a:r>
            <a:r>
              <a:rPr lang="pl-PL" sz="3800" b="1" dirty="0"/>
              <a:t>komputerowy obliczający ryzyko aberracji chromosomalnych wraz z aktualną licencją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badań prenatalnych</a:t>
            </a:r>
          </a:p>
        </p:txBody>
      </p:sp>
    </p:spTree>
    <p:extLst>
      <p:ext uri="{BB962C8B-B14F-4D97-AF65-F5344CB8AC3E}">
        <p14:creationId xmlns:p14="http://schemas.microsoft.com/office/powerpoint/2010/main" val="340248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Pobranie materiału płodowego do badań genetycznych (amniopunkcja, </a:t>
            </a:r>
            <a:r>
              <a:rPr lang="pl-PL" sz="3800" b="1" dirty="0" err="1"/>
              <a:t>kordocenteza</a:t>
            </a:r>
            <a:r>
              <a:rPr lang="pl-PL" sz="3800" b="1" dirty="0"/>
              <a:t>, biopsja trofoblastu)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1. Tryb realizacji świadczenia – ambulatoryjny lub szpitalny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/>
              <a:t>2. Warunki wymagane od świadczeniodawców</a:t>
            </a:r>
          </a:p>
          <a:p>
            <a:pPr>
              <a:lnSpc>
                <a:spcPct val="150000"/>
              </a:lnSpc>
            </a:pPr>
            <a:r>
              <a:rPr lang="pl-PL" sz="3800" b="1" dirty="0"/>
              <a:t>PERSONEL: 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lekarz </a:t>
            </a:r>
            <a:r>
              <a:rPr lang="pl-PL" sz="3800" b="1" dirty="0"/>
              <a:t>specjalista położnictwa i ginekologii lub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lekarz </a:t>
            </a:r>
            <a:r>
              <a:rPr lang="pl-PL" sz="3800" b="1" dirty="0"/>
              <a:t>ze specjalizacją I stopnia w zakresie położnictwa i ginekologii posiadający zaświadczenie kierownika </a:t>
            </a:r>
            <a:r>
              <a:rPr lang="pl-PL" sz="3800" b="1" dirty="0" smtClean="0"/>
              <a:t>	  specjalizacji </a:t>
            </a:r>
            <a:r>
              <a:rPr lang="pl-PL" sz="3800" b="1" dirty="0"/>
              <a:t>potwierdzające umiejętności w tym zakresie</a:t>
            </a:r>
          </a:p>
          <a:p>
            <a:pPr>
              <a:lnSpc>
                <a:spcPct val="150000"/>
              </a:lnSpc>
            </a:pPr>
            <a:r>
              <a:rPr lang="pl-PL" sz="3800" b="1" dirty="0"/>
              <a:t>WYPOSAŻENIE W SPRZĘT I APARATURĘ MEDYCZNĄ: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sz="3800" b="1" dirty="0" smtClean="0"/>
              <a:t>	- zestaw </a:t>
            </a:r>
            <a:r>
              <a:rPr lang="pl-PL" sz="3800" b="1" dirty="0"/>
              <a:t>do pobierania materiału płodowego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badań prenatalnych</a:t>
            </a:r>
          </a:p>
        </p:txBody>
      </p:sp>
    </p:spTree>
    <p:extLst>
      <p:ext uri="{BB962C8B-B14F-4D97-AF65-F5344CB8AC3E}">
        <p14:creationId xmlns:p14="http://schemas.microsoft.com/office/powerpoint/2010/main" val="301686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u="sng" dirty="0"/>
              <a:t>Poradnictwo i badania biochemiczne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1. Tryb </a:t>
            </a:r>
            <a:r>
              <a:rPr lang="pl-PL" sz="3800" b="1" dirty="0"/>
              <a:t>realizacji świadczenia  -  ambulatoryjny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2. Warunki </a:t>
            </a:r>
            <a:r>
              <a:rPr lang="pl-PL" sz="3800" b="1" dirty="0"/>
              <a:t>wymagane od świadczeniodawców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laboratorium wpisane do ewidencji prowadzonej przez Krajową Radę Diagnostów Laboratoryjnych;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badania biochemiczne wykonuje się z zastosowaniem certyfikowanych odczynników i aparatury spełniających obowiązujące standardy i rekomendacje w dziedzinie oceny testów biochemicznych wykonywanych w diagnostyce </a:t>
            </a:r>
            <a:r>
              <a:rPr lang="pl-PL" sz="3800" b="1" dirty="0" smtClean="0"/>
              <a:t>prenatalnej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3. </a:t>
            </a:r>
            <a:r>
              <a:rPr lang="pl-PL" sz="3800" b="1" dirty="0"/>
              <a:t>Jakie badania gwarantowane obejmuje</a:t>
            </a:r>
            <a:r>
              <a:rPr lang="pl-PL" sz="3800" b="1" dirty="0" smtClean="0"/>
              <a:t>: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estriol</a:t>
            </a:r>
            <a:r>
              <a:rPr lang="pl-PL" sz="3800" b="1" dirty="0"/>
              <a:t>;</a:t>
            </a:r>
          </a:p>
          <a:p>
            <a:pPr>
              <a:lnSpc>
                <a:spcPct val="120000"/>
              </a:lnSpc>
            </a:pPr>
            <a:r>
              <a:rPr lang="el-GR" sz="3800" b="1" dirty="0" smtClean="0"/>
              <a:t>α-</a:t>
            </a:r>
            <a:r>
              <a:rPr lang="pl-PL" sz="3800" b="1" dirty="0" err="1"/>
              <a:t>fetoproteina</a:t>
            </a:r>
            <a:r>
              <a:rPr lang="pl-PL" sz="3800" b="1" dirty="0"/>
              <a:t> (AFP);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gonadotropina </a:t>
            </a:r>
            <a:r>
              <a:rPr lang="pl-PL" sz="3800" b="1" dirty="0"/>
              <a:t>kosmówkowa - podjednostka beta (</a:t>
            </a:r>
            <a:r>
              <a:rPr lang="el-GR" sz="3800" b="1" dirty="0" smtClean="0"/>
              <a:t>β-</a:t>
            </a:r>
            <a:r>
              <a:rPr lang="pl-PL" sz="3800" b="1" dirty="0" smtClean="0"/>
              <a:t>HCG</a:t>
            </a:r>
            <a:r>
              <a:rPr lang="pl-PL" sz="3800" b="1" dirty="0"/>
              <a:t>);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białko </a:t>
            </a:r>
            <a:r>
              <a:rPr lang="pl-PL" sz="3800" b="1" dirty="0"/>
              <a:t>PAPP-A - osoczowe białko ciążowe A </a:t>
            </a:r>
            <a:r>
              <a:rPr lang="pl-PL" sz="3800" b="1" dirty="0" smtClean="0"/>
              <a:t>z komputerową </a:t>
            </a:r>
            <a:r>
              <a:rPr lang="pl-PL" sz="3800" b="1" dirty="0"/>
              <a:t>oceną ryzyka wystąpienia choroby płodu</a:t>
            </a:r>
          </a:p>
          <a:p>
            <a:pPr marL="0" indent="0">
              <a:lnSpc>
                <a:spcPct val="120000"/>
              </a:lnSpc>
              <a:buNone/>
            </a:pPr>
            <a:endParaRPr lang="pl-PL" sz="3800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badań prenatalnych</a:t>
            </a:r>
          </a:p>
        </p:txBody>
      </p:sp>
    </p:spTree>
    <p:extLst>
      <p:ext uri="{BB962C8B-B14F-4D97-AF65-F5344CB8AC3E}">
        <p14:creationId xmlns:p14="http://schemas.microsoft.com/office/powerpoint/2010/main" val="3807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1265404"/>
            <a:ext cx="11555384" cy="5506872"/>
          </a:xfrm>
        </p:spPr>
        <p:txBody>
          <a:bodyPr>
            <a:normAutofit/>
          </a:bodyPr>
          <a:lstStyle/>
          <a:p>
            <a:pPr marL="0" indent="0">
              <a:buClr>
                <a:schemeClr val="accent5">
                  <a:lumMod val="50000"/>
                </a:schemeClr>
              </a:buClr>
              <a:buNone/>
              <a:defRPr/>
            </a:pPr>
            <a:endParaRPr lang="pl-PL" sz="3900" b="1" smtClean="0">
              <a:solidFill>
                <a:srgbClr val="261474"/>
              </a:solidFill>
            </a:endParaRPr>
          </a:p>
          <a:p>
            <a:pPr marL="0" indent="0">
              <a:buClr>
                <a:schemeClr val="accent5">
                  <a:lumMod val="50000"/>
                </a:schemeClr>
              </a:buClr>
              <a:buNone/>
              <a:defRPr/>
            </a:pPr>
            <a:endParaRPr lang="pl-PL" sz="3900" b="1" dirty="0">
              <a:solidFill>
                <a:srgbClr val="261474"/>
              </a:solidFill>
            </a:endParaRPr>
          </a:p>
          <a:p>
            <a:pPr marL="457200" indent="-4572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pl-PL" sz="3900" b="1" dirty="0" smtClean="0">
                <a:solidFill>
                  <a:srgbClr val="261474"/>
                </a:solidFill>
              </a:rPr>
              <a:t>Akty prawne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pl-PL" sz="3900" b="1" dirty="0" smtClean="0">
                <a:solidFill>
                  <a:srgbClr val="261474"/>
                </a:solidFill>
              </a:rPr>
              <a:t>Wymagania</a:t>
            </a:r>
            <a:endParaRPr lang="pl-PL" sz="3900" b="1" dirty="0">
              <a:solidFill>
                <a:srgbClr val="261474"/>
              </a:solidFill>
            </a:endParaRPr>
          </a:p>
          <a:p>
            <a:pPr marL="457200" indent="-4572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pl-PL" sz="3900" b="1" dirty="0">
                <a:solidFill>
                  <a:srgbClr val="261474"/>
                </a:solidFill>
              </a:rPr>
              <a:t>Kryteria oceny ofert</a:t>
            </a:r>
          </a:p>
          <a:p>
            <a:pPr marL="457200" indent="-457200">
              <a:buClr>
                <a:schemeClr val="accent5">
                  <a:lumMod val="50000"/>
                </a:schemeClr>
              </a:buClr>
              <a:buFont typeface="Wingdings" panose="05000000000000000000" pitchFamily="2" charset="2"/>
              <a:buChar char="Ø"/>
              <a:defRPr/>
            </a:pPr>
            <a:r>
              <a:rPr lang="pl-PL" sz="3900" b="1" dirty="0">
                <a:solidFill>
                  <a:srgbClr val="261474"/>
                </a:solidFill>
              </a:rPr>
              <a:t>Pytania</a:t>
            </a:r>
          </a:p>
          <a:p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"/>
            <a:ext cx="10515600" cy="1351128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PROFILAKTYCZNE PROGRAMY ZDROWOTNE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62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997528"/>
            <a:ext cx="11035578" cy="547808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u="sng" dirty="0"/>
              <a:t>Poradnictwo i badania genetyczne</a:t>
            </a:r>
          </a:p>
          <a:p>
            <a:pPr marL="0" indent="0">
              <a:buNone/>
            </a:pPr>
            <a:r>
              <a:rPr lang="pl-PL" dirty="0"/>
              <a:t>1. </a:t>
            </a:r>
            <a:r>
              <a:rPr lang="pl-PL" b="1" dirty="0"/>
              <a:t>Tryb realizacji świadczenia -  ambulatoryjny</a:t>
            </a:r>
          </a:p>
          <a:p>
            <a:pPr marL="0" indent="0">
              <a:buNone/>
            </a:pPr>
            <a:r>
              <a:rPr lang="pl-PL" b="1" dirty="0"/>
              <a:t>2. Warunki wymagane od  świadczeniodawców:</a:t>
            </a:r>
          </a:p>
          <a:p>
            <a:r>
              <a:rPr lang="pl-PL" b="1" dirty="0"/>
              <a:t>laboratorium wpisane do ewidencji prowadzonej przez Krajową Radę Diagnostów Laboratoryjnych;</a:t>
            </a:r>
          </a:p>
          <a:p>
            <a:r>
              <a:rPr lang="pl-PL" b="1" dirty="0"/>
              <a:t>personel:</a:t>
            </a:r>
          </a:p>
          <a:p>
            <a:pPr marL="0" indent="0">
              <a:buNone/>
            </a:pPr>
            <a:r>
              <a:rPr lang="pl-PL" b="1" dirty="0"/>
              <a:t>	- lekarz specjalista genetyki klinicznej,</a:t>
            </a:r>
          </a:p>
          <a:p>
            <a:pPr marL="0" indent="0">
              <a:buNone/>
            </a:pPr>
            <a:r>
              <a:rPr lang="pl-PL" b="1" dirty="0"/>
              <a:t>	- diagnosta laboratoryjny ze specjalizacją laboratoryjnej  genetyki medycznej;</a:t>
            </a:r>
          </a:p>
          <a:p>
            <a:r>
              <a:rPr lang="pl-PL" b="1" dirty="0"/>
              <a:t>wyposażenie w sprzęt i aparaturę medyczną:</a:t>
            </a:r>
          </a:p>
          <a:p>
            <a:pPr marL="0" indent="0">
              <a:buNone/>
            </a:pPr>
            <a:r>
              <a:rPr lang="pl-PL" b="1" dirty="0" smtClean="0"/>
              <a:t>	- </a:t>
            </a:r>
            <a:r>
              <a:rPr lang="pl-PL" b="1" dirty="0"/>
              <a:t>mikroskop,</a:t>
            </a:r>
          </a:p>
          <a:p>
            <a:pPr marL="0" indent="0">
              <a:buNone/>
            </a:pPr>
            <a:r>
              <a:rPr lang="pl-PL" b="1" dirty="0" smtClean="0"/>
              <a:t>	- </a:t>
            </a:r>
            <a:r>
              <a:rPr lang="pl-PL" b="1" dirty="0" err="1"/>
              <a:t>termocykler</a:t>
            </a:r>
            <a:r>
              <a:rPr lang="pl-PL" b="1" dirty="0"/>
              <a:t>,</a:t>
            </a:r>
          </a:p>
          <a:p>
            <a:pPr marL="0" indent="0">
              <a:buNone/>
            </a:pPr>
            <a:r>
              <a:rPr lang="pl-PL" b="1" dirty="0"/>
              <a:t>	- wirówka preparacyjna,</a:t>
            </a:r>
          </a:p>
          <a:p>
            <a:pPr marL="0" indent="0">
              <a:buNone/>
            </a:pPr>
            <a:r>
              <a:rPr lang="pl-PL" b="1" dirty="0"/>
              <a:t>	- pipeta </a:t>
            </a:r>
            <a:r>
              <a:rPr lang="pl-PL" b="1" dirty="0" smtClean="0"/>
              <a:t>automatyczna</a:t>
            </a:r>
          </a:p>
          <a:p>
            <a:pPr marL="0" indent="0">
              <a:buNone/>
            </a:pPr>
            <a:r>
              <a:rPr lang="pl-PL" b="1" dirty="0" smtClean="0"/>
              <a:t>3. Jakie badania gwarantowane obejmuje: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 smtClean="0"/>
              <a:t>klasyczne </a:t>
            </a:r>
            <a:r>
              <a:rPr lang="pl-PL" b="1" dirty="0"/>
              <a:t>badania cytogenetyczne (</a:t>
            </a:r>
            <a:r>
              <a:rPr lang="pl-PL" b="1" dirty="0" smtClean="0"/>
              <a:t>techniki prążkowe </a:t>
            </a:r>
            <a:r>
              <a:rPr lang="pl-PL" b="1" dirty="0"/>
              <a:t>- prążki GTG, CBG, Ag-NOR, QFQ, RBG </a:t>
            </a:r>
            <a:r>
              <a:rPr lang="pl-PL" b="1" dirty="0" smtClean="0"/>
              <a:t>i wysokiej </a:t>
            </a:r>
            <a:r>
              <a:rPr lang="pl-PL" b="1" dirty="0"/>
              <a:t>rozdzielczości HRBT z analizą </a:t>
            </a:r>
            <a:r>
              <a:rPr lang="pl-PL" b="1" dirty="0" smtClean="0"/>
              <a:t>mikroskopową chromosomów);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 smtClean="0"/>
              <a:t>cytogenetyczne </a:t>
            </a:r>
            <a:r>
              <a:rPr lang="pl-PL" b="1" dirty="0"/>
              <a:t>badania molekularne (</a:t>
            </a:r>
            <a:r>
              <a:rPr lang="pl-PL" b="1" dirty="0" smtClean="0"/>
              <a:t>obejmuje analizę </a:t>
            </a:r>
            <a:r>
              <a:rPr lang="pl-PL" b="1" dirty="0"/>
              <a:t>FISH - hybrydyzacja in situ z </a:t>
            </a:r>
            <a:r>
              <a:rPr lang="pl-PL" b="1" dirty="0" smtClean="0"/>
              <a:t>wykorzystaniem fluorescencji </a:t>
            </a:r>
            <a:r>
              <a:rPr lang="pl-PL" b="1" dirty="0"/>
              <a:t>- do chromosomów metafazowych </a:t>
            </a:r>
            <a:r>
              <a:rPr lang="pl-PL" b="1" dirty="0" smtClean="0"/>
              <a:t>i </a:t>
            </a:r>
            <a:r>
              <a:rPr lang="pl-PL" b="1" dirty="0" err="1" smtClean="0"/>
              <a:t>prometafazowych</a:t>
            </a:r>
            <a:r>
              <a:rPr lang="pl-PL" b="1" dirty="0" smtClean="0"/>
              <a:t> </a:t>
            </a:r>
            <a:r>
              <a:rPr lang="pl-PL" b="1" dirty="0"/>
              <a:t>oraz do jąder </a:t>
            </a:r>
            <a:r>
              <a:rPr lang="pl-PL" b="1" dirty="0" err="1"/>
              <a:t>interfazowych</a:t>
            </a:r>
            <a:r>
              <a:rPr lang="pl-PL" b="1" dirty="0"/>
              <a:t> </a:t>
            </a:r>
            <a:r>
              <a:rPr lang="pl-PL" b="1" dirty="0" smtClean="0"/>
              <a:t>z sondami </a:t>
            </a:r>
            <a:r>
              <a:rPr lang="pl-PL" b="1" dirty="0"/>
              <a:t>molekularnymi </a:t>
            </a:r>
            <a:r>
              <a:rPr lang="pl-PL" b="1" dirty="0" err="1"/>
              <a:t>centromerowymi</a:t>
            </a:r>
            <a:r>
              <a:rPr lang="pl-PL" b="1" dirty="0"/>
              <a:t>, </a:t>
            </a:r>
            <a:r>
              <a:rPr lang="pl-PL" b="1" dirty="0" smtClean="0"/>
              <a:t>malującymi, specyficznymi</a:t>
            </a:r>
            <a:r>
              <a:rPr lang="pl-PL" b="1" dirty="0"/>
              <a:t>, </a:t>
            </a:r>
            <a:r>
              <a:rPr lang="pl-PL" b="1" dirty="0" err="1"/>
              <a:t>telomerowymi</a:t>
            </a:r>
            <a:r>
              <a:rPr lang="pl-PL" b="1" dirty="0"/>
              <a:t>, </a:t>
            </a:r>
            <a:r>
              <a:rPr lang="pl-PL" b="1" dirty="0" err="1"/>
              <a:t>Multicolor</a:t>
            </a:r>
            <a:r>
              <a:rPr lang="pl-PL" b="1" dirty="0"/>
              <a:t>-FISH</a:t>
            </a:r>
            <a:r>
              <a:rPr lang="pl-PL" b="1" dirty="0" smtClean="0"/>
              <a:t>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 smtClean="0"/>
              <a:t>badania metodami </a:t>
            </a:r>
            <a:r>
              <a:rPr lang="pl-PL" b="1" dirty="0"/>
              <a:t>biologii molekularnej (PCR i </a:t>
            </a:r>
            <a:r>
              <a:rPr lang="pl-PL" b="1" dirty="0" smtClean="0"/>
              <a:t>jej modyfikacje</a:t>
            </a:r>
            <a:r>
              <a:rPr lang="pl-PL" b="1" dirty="0"/>
              <a:t>, RFLP, SSCP, HD, sekwencjonowanie </a:t>
            </a:r>
            <a:r>
              <a:rPr lang="pl-PL" b="1" dirty="0" smtClean="0"/>
              <a:t>i inne</a:t>
            </a:r>
            <a:r>
              <a:rPr lang="pl-PL" b="1" dirty="0"/>
              <a:t>) dobranymi w zależności od wielkości i </a:t>
            </a:r>
            <a:r>
              <a:rPr lang="pl-PL" b="1" dirty="0" smtClean="0"/>
              <a:t>rodzaju mutacji.</a:t>
            </a:r>
            <a:endParaRPr lang="pl-PL" b="1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22885" y="365126"/>
            <a:ext cx="10515600" cy="565900"/>
          </a:xfrm>
        </p:spPr>
        <p:txBody>
          <a:bodyPr>
            <a:noAutofit/>
          </a:bodyPr>
          <a:lstStyle/>
          <a:p>
            <a:r>
              <a:rPr lang="pl-PL" sz="2400" dirty="0"/>
              <a:t>Wymagania dla świadczeniodawców oraz warunki i zasady udzielania świadczeń w zakresie programu badań prenatalnych</a:t>
            </a:r>
          </a:p>
        </p:txBody>
      </p:sp>
    </p:spTree>
    <p:extLst>
      <p:ext uri="{BB962C8B-B14F-4D97-AF65-F5344CB8AC3E}">
        <p14:creationId xmlns:p14="http://schemas.microsoft.com/office/powerpoint/2010/main" val="24117105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JAKOŚĆ – Personel 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 co najmniej 1 etatu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położnictwa i </a:t>
            </a:r>
            <a:r>
              <a:rPr lang="pl-PL" sz="3800" b="1" dirty="0" smtClean="0"/>
              <a:t>ginekologii </a:t>
            </a:r>
            <a:r>
              <a:rPr lang="pl-PL" sz="3800" b="1" dirty="0"/>
              <a:t>– 4</a:t>
            </a:r>
            <a:r>
              <a:rPr lang="pl-PL" sz="3800" b="1" dirty="0" smtClean="0"/>
              <a:t> punkty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Równoważniki </a:t>
            </a:r>
            <a:r>
              <a:rPr lang="pl-PL" sz="3800" b="1" dirty="0"/>
              <a:t>co najmniej 2 etatów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</a:t>
            </a:r>
            <a:r>
              <a:rPr lang="pl-PL" sz="3800" b="1" dirty="0" smtClean="0"/>
              <a:t>położnictwa i ginekologii – </a:t>
            </a:r>
            <a:r>
              <a:rPr lang="pl-PL" sz="3800" b="1" dirty="0"/>
              <a:t>6</a:t>
            </a:r>
            <a:r>
              <a:rPr lang="pl-PL" sz="3800" b="1" dirty="0" smtClean="0"/>
              <a:t> </a:t>
            </a:r>
            <a:r>
              <a:rPr lang="pl-PL" sz="3800" b="1" dirty="0"/>
              <a:t>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3 etatów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</a:t>
            </a:r>
            <a:r>
              <a:rPr lang="pl-PL" sz="3800" b="1" dirty="0" smtClean="0"/>
              <a:t>położnictwa i ginekologii </a:t>
            </a:r>
            <a:r>
              <a:rPr lang="pl-PL" sz="3800" b="1" dirty="0"/>
              <a:t>– </a:t>
            </a:r>
            <a:r>
              <a:rPr lang="pl-PL" sz="3800" b="1" dirty="0" smtClean="0"/>
              <a:t>8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 co najmniej 1 etatu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</a:t>
            </a:r>
            <a:r>
              <a:rPr lang="pl-PL" sz="3800" b="1" dirty="0" smtClean="0"/>
              <a:t>perinatologii</a:t>
            </a:r>
            <a:r>
              <a:rPr lang="pl-PL" sz="3800" b="1" dirty="0"/>
              <a:t> – 4</a:t>
            </a:r>
            <a:r>
              <a:rPr lang="pl-PL" sz="3800" b="1" dirty="0" smtClean="0"/>
              <a:t> punkty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2 etatów – </a:t>
            </a:r>
            <a:r>
              <a:rPr lang="pl-PL" sz="3800" b="1" dirty="0" smtClean="0"/>
              <a:t>lekarz </a:t>
            </a:r>
            <a:r>
              <a:rPr lang="pl-PL" sz="3800" b="1" dirty="0"/>
              <a:t>specjalista w dziedzinie </a:t>
            </a:r>
            <a:r>
              <a:rPr lang="pl-PL" sz="3800" b="1" dirty="0" smtClean="0"/>
              <a:t>perinatologii</a:t>
            </a:r>
            <a:r>
              <a:rPr lang="pl-PL" sz="3800" b="1" dirty="0"/>
              <a:t> – 6</a:t>
            </a:r>
            <a:r>
              <a:rPr lang="pl-PL" sz="3800" b="1" dirty="0" smtClean="0"/>
              <a:t>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3 etatów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</a:t>
            </a:r>
            <a:r>
              <a:rPr lang="pl-PL" sz="3800" b="1" dirty="0" smtClean="0"/>
              <a:t>perinatologii </a:t>
            </a:r>
            <a:r>
              <a:rPr lang="pl-PL" sz="3800" b="1" dirty="0"/>
              <a:t>– 8</a:t>
            </a:r>
            <a:r>
              <a:rPr lang="pl-PL" sz="3800" b="1" dirty="0" smtClean="0"/>
              <a:t>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3 etatów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genetyki </a:t>
            </a:r>
            <a:r>
              <a:rPr lang="pl-PL" sz="3800" b="1" dirty="0" smtClean="0"/>
              <a:t>klinicznej </a:t>
            </a:r>
            <a:r>
              <a:rPr lang="pl-PL" sz="3800" b="1" dirty="0"/>
              <a:t>– 8</a:t>
            </a:r>
            <a:r>
              <a:rPr lang="pl-PL" sz="3800" b="1" dirty="0" smtClean="0"/>
              <a:t>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2 etatów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genetyki </a:t>
            </a:r>
            <a:r>
              <a:rPr lang="pl-PL" sz="3800" b="1" dirty="0" smtClean="0"/>
              <a:t>klinicznej </a:t>
            </a:r>
            <a:r>
              <a:rPr lang="pl-PL" sz="3800" b="1" dirty="0"/>
              <a:t>– 6</a:t>
            </a:r>
            <a:r>
              <a:rPr lang="pl-PL" sz="3800" b="1" dirty="0" smtClean="0"/>
              <a:t>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 co najmniej 1 etatu – </a:t>
            </a:r>
            <a:r>
              <a:rPr lang="pl-PL" sz="3800" b="1" dirty="0" smtClean="0"/>
              <a:t>lekarz specjalista </a:t>
            </a:r>
            <a:r>
              <a:rPr lang="pl-PL" sz="3800" b="1" dirty="0"/>
              <a:t>w dziedzinie genetyki </a:t>
            </a:r>
            <a:r>
              <a:rPr lang="pl-PL" sz="3800" b="1" dirty="0" smtClean="0"/>
              <a:t>klinicznej </a:t>
            </a:r>
            <a:r>
              <a:rPr lang="pl-PL" sz="3800" b="1" dirty="0"/>
              <a:t>– 4</a:t>
            </a:r>
            <a:r>
              <a:rPr lang="pl-PL" sz="3800" b="1" dirty="0" smtClean="0"/>
              <a:t> punkty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3 etatów – </a:t>
            </a:r>
            <a:r>
              <a:rPr lang="pl-PL" sz="3800" b="1" dirty="0" smtClean="0"/>
              <a:t>diagnosta laboratoryjny </a:t>
            </a:r>
            <a:r>
              <a:rPr lang="pl-PL" sz="3800" b="1" dirty="0"/>
              <a:t>ze specjalizacją w </a:t>
            </a:r>
            <a:r>
              <a:rPr lang="pl-PL" sz="3800" b="1" dirty="0" smtClean="0"/>
              <a:t>zakresie laboratoryjnej </a:t>
            </a:r>
            <a:r>
              <a:rPr lang="pl-PL" sz="3800" b="1" dirty="0"/>
              <a:t>genetyki </a:t>
            </a:r>
            <a:r>
              <a:rPr lang="pl-PL" sz="3800" b="1" dirty="0" smtClean="0"/>
              <a:t>medycznej – 8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Równoważniki co najmniej 2 etatów – </a:t>
            </a:r>
            <a:r>
              <a:rPr lang="pl-PL" sz="3800" b="1" dirty="0" smtClean="0"/>
              <a:t>diagnosta laboratoryjny </a:t>
            </a:r>
            <a:r>
              <a:rPr lang="pl-PL" sz="3800" b="1" dirty="0"/>
              <a:t>ze specjalizacją w </a:t>
            </a:r>
            <a:r>
              <a:rPr lang="pl-PL" sz="3800" b="1" dirty="0" smtClean="0"/>
              <a:t>zakresie laboratoryjnej </a:t>
            </a:r>
            <a:r>
              <a:rPr lang="pl-PL" sz="3800" b="1" dirty="0"/>
              <a:t>genetyki </a:t>
            </a:r>
            <a:r>
              <a:rPr lang="pl-PL" sz="3800" b="1" dirty="0" smtClean="0"/>
              <a:t>medycznej </a:t>
            </a:r>
            <a:r>
              <a:rPr lang="pl-PL" sz="3800" b="1" dirty="0"/>
              <a:t>– 6</a:t>
            </a:r>
            <a:r>
              <a:rPr lang="pl-PL" sz="3800" b="1" dirty="0" smtClean="0"/>
              <a:t>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Równoważnik co najmniej 1 etatu – </a:t>
            </a:r>
            <a:r>
              <a:rPr lang="pl-PL" sz="3800" b="1" dirty="0" smtClean="0"/>
              <a:t>diagnosta laboratoryjny </a:t>
            </a:r>
            <a:r>
              <a:rPr lang="pl-PL" sz="3800" b="1" dirty="0"/>
              <a:t>ze specjalizacją w </a:t>
            </a:r>
            <a:r>
              <a:rPr lang="pl-PL" sz="3800" b="1" dirty="0" smtClean="0"/>
              <a:t>zakresie laboratoryjnej </a:t>
            </a:r>
            <a:r>
              <a:rPr lang="pl-PL" sz="3800" b="1" dirty="0"/>
              <a:t>genetyki </a:t>
            </a:r>
            <a:r>
              <a:rPr lang="pl-PL" sz="3800" b="1" dirty="0" smtClean="0"/>
              <a:t>medycznej  </a:t>
            </a:r>
            <a:r>
              <a:rPr lang="pl-PL" sz="3800" b="1" dirty="0"/>
              <a:t>– 4</a:t>
            </a:r>
            <a:r>
              <a:rPr lang="pl-PL" sz="3800" b="1" dirty="0" smtClean="0"/>
              <a:t> punkty</a:t>
            </a:r>
            <a:endParaRPr lang="pl-PL" sz="3800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badan prenatalnych</a:t>
            </a:r>
          </a:p>
        </p:txBody>
      </p:sp>
    </p:spTree>
    <p:extLst>
      <p:ext uri="{BB962C8B-B14F-4D97-AF65-F5344CB8AC3E}">
        <p14:creationId xmlns:p14="http://schemas.microsoft.com/office/powerpoint/2010/main" val="10572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JAKOŚĆ </a:t>
            </a:r>
            <a:r>
              <a:rPr lang="pl-PL" sz="3800" b="1" dirty="0"/>
              <a:t>-  Dostępność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Świadczenia </a:t>
            </a:r>
            <a:r>
              <a:rPr lang="pl-PL" sz="3800" b="1" dirty="0"/>
              <a:t>udzielane co najmniej 5 dni w tygodniu – </a:t>
            </a:r>
            <a:r>
              <a:rPr lang="pl-PL" sz="3800" b="1" dirty="0" smtClean="0"/>
              <a:t>4 punkty</a:t>
            </a:r>
            <a:endParaRPr lang="pl-PL" sz="3800" b="1" dirty="0"/>
          </a:p>
          <a:p>
            <a:pPr>
              <a:lnSpc>
                <a:spcPct val="120000"/>
              </a:lnSpc>
            </a:pPr>
            <a:r>
              <a:rPr lang="pl-PL" sz="3800" b="1" dirty="0" smtClean="0"/>
              <a:t>Świadczenia </a:t>
            </a:r>
            <a:r>
              <a:rPr lang="pl-PL" sz="3800" b="1" dirty="0"/>
              <a:t>udzielane co najmniej 4 dni w tygodniu – </a:t>
            </a:r>
            <a:r>
              <a:rPr lang="pl-PL" sz="3800" b="1" dirty="0" smtClean="0"/>
              <a:t>3 punkty</a:t>
            </a:r>
            <a:endParaRPr lang="pl-PL" sz="3800" b="1" dirty="0"/>
          </a:p>
          <a:p>
            <a:pPr>
              <a:lnSpc>
                <a:spcPct val="120000"/>
              </a:lnSpc>
            </a:pPr>
            <a:r>
              <a:rPr lang="pl-PL" sz="3800" b="1" dirty="0" smtClean="0"/>
              <a:t>Świadczenia </a:t>
            </a:r>
            <a:r>
              <a:rPr lang="pl-PL" sz="3800" b="1" dirty="0"/>
              <a:t>udzielane co najmniej 3 dni w tygodniu – </a:t>
            </a:r>
            <a:r>
              <a:rPr lang="pl-PL" sz="3800" b="1" dirty="0" smtClean="0"/>
              <a:t>2 punkty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JAKOŚĆ - Wyposażenie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Cytogenetyka </a:t>
            </a:r>
            <a:r>
              <a:rPr lang="pl-PL" sz="3800" b="1" dirty="0"/>
              <a:t>klasyczna z komputerowym systemem do analizy chromosomów – 7</a:t>
            </a:r>
            <a:r>
              <a:rPr lang="pl-PL" sz="3800" b="1" dirty="0" smtClean="0"/>
              <a:t> </a:t>
            </a:r>
            <a:r>
              <a:rPr lang="pl-PL" sz="3800" b="1" dirty="0"/>
              <a:t>punktów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Cytogenetyka </a:t>
            </a:r>
            <a:r>
              <a:rPr lang="pl-PL" sz="3800" b="1" dirty="0"/>
              <a:t>molekularna </a:t>
            </a:r>
            <a:r>
              <a:rPr lang="pl-PL" sz="3800" b="1" dirty="0" smtClean="0"/>
              <a:t>-</a:t>
            </a:r>
            <a:r>
              <a:rPr lang="pl-PL" sz="3800" b="1" dirty="0"/>
              <a:t>7</a:t>
            </a:r>
            <a:r>
              <a:rPr lang="pl-PL" sz="3800" b="1" dirty="0" smtClean="0"/>
              <a:t> </a:t>
            </a:r>
            <a:r>
              <a:rPr lang="pl-PL" sz="3800" b="1" dirty="0"/>
              <a:t>punktów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</a:t>
            </a:r>
            <a:r>
              <a:rPr lang="pl-PL" altLang="pl-PL" sz="3500" dirty="0" smtClean="0"/>
              <a:t>badań prenatalnych c.d.</a:t>
            </a:r>
            <a:endParaRPr lang="pl-PL" altLang="pl-PL" sz="3500" dirty="0"/>
          </a:p>
        </p:txBody>
      </p:sp>
    </p:spTree>
    <p:extLst>
      <p:ext uri="{BB962C8B-B14F-4D97-AF65-F5344CB8AC3E}">
        <p14:creationId xmlns:p14="http://schemas.microsoft.com/office/powerpoint/2010/main" val="35752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JAKOŚĆ - Pozostałe warunki 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Laboratorium diagnostyczne – </a:t>
            </a:r>
            <a:r>
              <a:rPr lang="pl-PL" sz="3800" b="1" dirty="0" smtClean="0"/>
              <a:t>wpisane w </a:t>
            </a:r>
            <a:r>
              <a:rPr lang="pl-PL" sz="3800" b="1" dirty="0"/>
              <a:t>rejestrze, prowadzące szkolenie </a:t>
            </a:r>
            <a:r>
              <a:rPr lang="pl-PL" sz="3800" b="1" dirty="0" smtClean="0"/>
              <a:t>specjalizacyjne dla </a:t>
            </a:r>
            <a:r>
              <a:rPr lang="pl-PL" sz="3800" b="1" dirty="0"/>
              <a:t>diagnostów </a:t>
            </a:r>
            <a:r>
              <a:rPr lang="pl-PL" sz="3800" b="1" dirty="0" smtClean="0"/>
              <a:t>laboratoryjnych w </a:t>
            </a:r>
            <a:r>
              <a:rPr lang="pl-PL" sz="3800" b="1" dirty="0"/>
              <a:t>laboratoryjnej genetyce medycznej </a:t>
            </a:r>
            <a:r>
              <a:rPr lang="pl-PL" sz="3800" b="1" dirty="0" smtClean="0"/>
              <a:t>na podstawie </a:t>
            </a:r>
            <a:r>
              <a:rPr lang="pl-PL" sz="3800" b="1" dirty="0"/>
              <a:t>porozumienia zawartego z </a:t>
            </a:r>
            <a:r>
              <a:rPr lang="pl-PL" sz="3800" b="1" dirty="0" smtClean="0"/>
              <a:t>jednostką szkolącą</a:t>
            </a:r>
            <a:r>
              <a:rPr lang="pl-PL" sz="3800" b="1" dirty="0"/>
              <a:t>, o której mowa w art. </a:t>
            </a:r>
            <a:r>
              <a:rPr lang="pl-PL" sz="3800" b="1" dirty="0" smtClean="0"/>
              <a:t>30b ust</a:t>
            </a:r>
            <a:r>
              <a:rPr lang="pl-PL" sz="3800" b="1" dirty="0"/>
              <a:t>. 1 ustawy z dnia 27 lipca 2001 r. o </a:t>
            </a:r>
            <a:r>
              <a:rPr lang="pl-PL" sz="3800" b="1" dirty="0" smtClean="0"/>
              <a:t>diagnostyce laboratoryjnej </a:t>
            </a:r>
            <a:r>
              <a:rPr lang="pl-PL" sz="3800" b="1" dirty="0"/>
              <a:t>(Dz. U. z 2016 </a:t>
            </a:r>
            <a:r>
              <a:rPr lang="pl-PL" sz="3800" b="1" dirty="0" smtClean="0"/>
              <a:t>r. poz</a:t>
            </a:r>
            <a:r>
              <a:rPr lang="pl-PL" sz="3800" b="1" dirty="0"/>
              <a:t>. 2245, z </a:t>
            </a:r>
            <a:r>
              <a:rPr lang="pl-PL" sz="3800" b="1" dirty="0" err="1"/>
              <a:t>późn</a:t>
            </a:r>
            <a:r>
              <a:rPr lang="pl-PL" sz="3800" b="1" dirty="0"/>
              <a:t>. zm.), wpisaną na listę </a:t>
            </a:r>
            <a:r>
              <a:rPr lang="pl-PL" sz="3800" b="1" dirty="0" smtClean="0"/>
              <a:t>jednostek akredytowanych </a:t>
            </a:r>
            <a:r>
              <a:rPr lang="pl-PL" sz="3800" b="1" dirty="0"/>
              <a:t>do </a:t>
            </a:r>
            <a:r>
              <a:rPr lang="pl-PL" sz="3800" b="1" dirty="0" smtClean="0"/>
              <a:t>prowadzenia szkolenia </a:t>
            </a:r>
            <a:r>
              <a:rPr lang="pl-PL" sz="3800" b="1" dirty="0"/>
              <a:t>specjalizacyjnego, lub </a:t>
            </a:r>
            <a:r>
              <a:rPr lang="pl-PL" sz="3800" b="1" dirty="0" smtClean="0"/>
              <a:t>laboratorium diagnostyczne </a:t>
            </a:r>
            <a:r>
              <a:rPr lang="pl-PL" sz="3800" b="1" dirty="0"/>
              <a:t>podmiotu </a:t>
            </a:r>
            <a:r>
              <a:rPr lang="pl-PL" sz="3800" b="1" dirty="0" smtClean="0"/>
              <a:t>akredytowanego określonego </a:t>
            </a:r>
            <a:r>
              <a:rPr lang="pl-PL" sz="3800" b="1" dirty="0"/>
              <a:t>w art. 30b ustawy z </a:t>
            </a:r>
            <a:r>
              <a:rPr lang="pl-PL" sz="3800" b="1" dirty="0" smtClean="0"/>
              <a:t>dnia 27 </a:t>
            </a:r>
            <a:r>
              <a:rPr lang="pl-PL" sz="3800" b="1" dirty="0"/>
              <a:t>lipca 2001 r. o diagnostyce </a:t>
            </a:r>
            <a:r>
              <a:rPr lang="pl-PL" sz="3800" b="1" dirty="0" smtClean="0"/>
              <a:t>laboratoryjnej – </a:t>
            </a:r>
            <a:r>
              <a:rPr lang="pl-PL" sz="3800" b="1" dirty="0"/>
              <a:t>wpisane w </a:t>
            </a:r>
            <a:r>
              <a:rPr lang="pl-PL" sz="3800" b="1" dirty="0" smtClean="0"/>
              <a:t>rejestrze </a:t>
            </a:r>
            <a:r>
              <a:rPr lang="pl-PL" sz="3800" b="1" dirty="0"/>
              <a:t>– </a:t>
            </a:r>
            <a:r>
              <a:rPr lang="pl-PL" sz="3800" b="1" dirty="0" smtClean="0"/>
              <a:t>4 punkty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JAKOŚĆ – Zewnętrzna ocena – systemy zarządzania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Akredytacja według normy PN-EN ISO/IEC 17025 lub 15189 – </a:t>
            </a:r>
            <a:r>
              <a:rPr lang="pl-PL" sz="3800" b="1" dirty="0" smtClean="0"/>
              <a:t>3 </a:t>
            </a:r>
            <a:r>
              <a:rPr lang="pl-PL" sz="3800" b="1" dirty="0"/>
              <a:t>punkty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Certyfikat Polskiego Towarzystwa Genetyki Człowieka w zakresie jakości laboratoriów – 2</a:t>
            </a:r>
            <a:r>
              <a:rPr lang="pl-PL" sz="3800" b="1" dirty="0" smtClean="0"/>
              <a:t> </a:t>
            </a:r>
            <a:r>
              <a:rPr lang="pl-PL" sz="3800" b="1" dirty="0"/>
              <a:t>punkty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KOMPLEKSOWOŚĆ –  Kompleksowa realizacja programu badań prenatalnych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Świadczeniodawca zapewnia </a:t>
            </a:r>
            <a:r>
              <a:rPr lang="pl-PL" sz="3800" b="1" dirty="0" smtClean="0"/>
              <a:t>poradnictwo genetyczne </a:t>
            </a:r>
            <a:r>
              <a:rPr lang="pl-PL" sz="3800" b="1" dirty="0"/>
              <a:t>oraz diagnostykę genetyczną </a:t>
            </a:r>
            <a:r>
              <a:rPr lang="pl-PL" sz="3800" b="1" dirty="0" smtClean="0"/>
              <a:t>bez udziału podwykonawców – </a:t>
            </a:r>
            <a:r>
              <a:rPr lang="pl-PL" sz="3800" b="1" dirty="0"/>
              <a:t>3</a:t>
            </a:r>
            <a:r>
              <a:rPr lang="pl-PL" sz="3800" b="1" dirty="0" smtClean="0"/>
              <a:t> punkty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Świadczeniodawca zapewnia </a:t>
            </a:r>
            <a:r>
              <a:rPr lang="pl-PL" sz="3800" b="1" dirty="0" smtClean="0"/>
              <a:t>diagnostykę ultrasonograficzną</a:t>
            </a:r>
            <a:r>
              <a:rPr lang="pl-PL" sz="3800" b="1" dirty="0"/>
              <a:t>, pobieranie krwi do </a:t>
            </a:r>
            <a:r>
              <a:rPr lang="pl-PL" sz="3800" b="1" dirty="0" smtClean="0"/>
              <a:t>badań biochemicznych </a:t>
            </a:r>
            <a:r>
              <a:rPr lang="pl-PL" sz="3800" b="1" dirty="0"/>
              <a:t>oraz pobieranie </a:t>
            </a:r>
            <a:r>
              <a:rPr lang="pl-PL" sz="3800" b="1" dirty="0" smtClean="0"/>
              <a:t>materiału do </a:t>
            </a:r>
            <a:r>
              <a:rPr lang="pl-PL" sz="3800" b="1" dirty="0"/>
              <a:t>diagnostyki genetycznej bez </a:t>
            </a:r>
            <a:r>
              <a:rPr lang="pl-PL" sz="3800" b="1" dirty="0" smtClean="0"/>
              <a:t>udziału podwykonawców – 3 punkty</a:t>
            </a:r>
            <a:endParaRPr lang="pl-PL" sz="3800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Kryteria dodatkowo oceniane dotyczące warunków realizacji programu </a:t>
            </a:r>
            <a:r>
              <a:rPr lang="pl-PL" altLang="pl-PL" sz="3500" dirty="0" smtClean="0"/>
              <a:t>badań </a:t>
            </a:r>
            <a:r>
              <a:rPr lang="pl-PL" altLang="pl-PL" sz="3500" dirty="0"/>
              <a:t>prenatalnych</a:t>
            </a:r>
          </a:p>
        </p:txBody>
      </p:sp>
    </p:spTree>
    <p:extLst>
      <p:ext uri="{BB962C8B-B14F-4D97-AF65-F5344CB8AC3E}">
        <p14:creationId xmlns:p14="http://schemas.microsoft.com/office/powerpoint/2010/main" val="155454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Do oferty należy dołączyć: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Kserokopie aktualnych certyfikatów pozwalających na stwierdzenie, że lekarze posiadają umiejętność w zakresie badań USG </a:t>
            </a:r>
            <a:r>
              <a:rPr lang="pl-PL" sz="3800" dirty="0" smtClean="0"/>
              <a:t> - certyfikat umiejętności PTG w zakresie wykonywania </a:t>
            </a:r>
            <a:r>
              <a:rPr lang="pl-PL" sz="3800" b="1" dirty="0" smtClean="0"/>
              <a:t>badań prenatalnych</a:t>
            </a:r>
            <a:r>
              <a:rPr lang="pl-PL" sz="3800" dirty="0" smtClean="0"/>
              <a:t>, do 31 grudnia 2023 – za równoważny uznaje się </a:t>
            </a:r>
            <a:r>
              <a:rPr lang="pl-PL" sz="3800" b="1" dirty="0" smtClean="0"/>
              <a:t>certyfikat </a:t>
            </a:r>
            <a:r>
              <a:rPr lang="pl-PL" sz="3800" b="1" dirty="0"/>
              <a:t>sekcji USG PTG  i </a:t>
            </a:r>
            <a:r>
              <a:rPr lang="pl-PL" sz="3800" b="1" dirty="0" smtClean="0"/>
              <a:t>certyfikat </a:t>
            </a:r>
            <a:r>
              <a:rPr lang="pl-PL" sz="3800" b="1" dirty="0"/>
              <a:t>FMF </a:t>
            </a:r>
            <a:r>
              <a:rPr lang="pl-PL" sz="3800" b="1" dirty="0" smtClean="0"/>
              <a:t>(NT </a:t>
            </a:r>
            <a:r>
              <a:rPr lang="pl-PL" sz="3800" b="1" dirty="0" err="1" smtClean="0"/>
              <a:t>scan</a:t>
            </a:r>
            <a:r>
              <a:rPr lang="pl-PL" sz="3800" b="1" dirty="0" smtClean="0"/>
              <a:t>) </a:t>
            </a:r>
            <a:r>
              <a:rPr lang="pl-PL" sz="3800" dirty="0" smtClean="0"/>
              <a:t>– w języku polskim;</a:t>
            </a:r>
          </a:p>
          <a:p>
            <a:pPr>
              <a:lnSpc>
                <a:spcPct val="120000"/>
              </a:lnSpc>
            </a:pPr>
            <a:r>
              <a:rPr lang="pl-PL" sz="3800" dirty="0" smtClean="0"/>
              <a:t>Aktualną </a:t>
            </a:r>
            <a:r>
              <a:rPr lang="pl-PL" sz="3800" dirty="0"/>
              <a:t>licencją do programu komputerowego obliczającego ryzyko aberracji chromosomalnych – w języku polskim, w przypadku gdy dokumenty mają termin ważności, który kończy się w trakcie trwania postępowania oświadczenie o </a:t>
            </a:r>
            <a:r>
              <a:rPr lang="pl-PL" sz="3800" dirty="0" smtClean="0"/>
              <a:t>kontynuacji;</a:t>
            </a:r>
            <a:endParaRPr lang="pl-PL" sz="3800" dirty="0"/>
          </a:p>
          <a:p>
            <a:pPr>
              <a:lnSpc>
                <a:spcPct val="120000"/>
              </a:lnSpc>
            </a:pPr>
            <a:r>
              <a:rPr lang="pl-PL" sz="3800" dirty="0"/>
              <a:t>Celem wykonywania badań biochemicznych –laboratorium wpisane do ewidencji prowadzonej przez Krajową Radę Diagnostów Laboratoryjnych, z zastrzeżeniem, że w laboratorium wykonuje się badania biochemiczne z zastosowaniem certyfikowanych odczynników i aparatury spełniających obowiązujące standardy i rekomendacje w dziedzinie oceny testów biochemicznych wykonywanych w diagnostyce prenatalnej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Celem wykonywania badań inwazyjnych przez lekarza z I stopniem specjalizacji w zakresie położnictwa i ginekologii zaświadczenie kierownika specjalizacji potwierdzające umiejętności lekarza w tym zakresie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Jeśli do oferty wykazano diagnostę laboratoryjnego ze specjalizacją laboratoryjnej  genetyki medycznej dokument potwierdzający posiadanie takiej specjalizacji.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Certyfikat ISO </a:t>
            </a:r>
            <a:r>
              <a:rPr lang="pl-PL" sz="3800" dirty="0"/>
              <a:t>dla miejsca udzielania świadczeń i zakresu objętego ofertą – dodatkowo punktowany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PROGRAM BADAŃ PRENTALNYCH</a:t>
            </a:r>
          </a:p>
        </p:txBody>
      </p:sp>
    </p:spTree>
    <p:extLst>
      <p:ext uri="{BB962C8B-B14F-4D97-AF65-F5344CB8AC3E}">
        <p14:creationId xmlns:p14="http://schemas.microsoft.com/office/powerpoint/2010/main" val="45281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1. Tryb </a:t>
            </a:r>
            <a:r>
              <a:rPr lang="pl-PL" sz="3800" b="1" dirty="0"/>
              <a:t>realizacji świadczenia  -  ambulatoryjny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2. WARUNKI WYMAGANE: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PERSONEL: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	- lekarz posiadający </a:t>
            </a:r>
            <a:r>
              <a:rPr lang="pl-PL" sz="3800" dirty="0"/>
              <a:t>udokumentowane umiejętności w leczeniu zespołu uzależnienia od </a:t>
            </a:r>
            <a:r>
              <a:rPr lang="pl-PL" sz="3800" dirty="0" smtClean="0"/>
              <a:t>tytoniu </a:t>
            </a:r>
            <a:r>
              <a:rPr lang="pl-PL" sz="3700" dirty="0"/>
              <a:t>(mogą to być: certyfikat leczenia zespołu uzależnienia od tytoniu (ZUT), 	  wydany przez referencyjne ośrodki leczenia ZUT (Instytut Kardiologii, Instytut Onkologii, Instytut Gruźlicy i Chorób Płuc) lub towarzystwa naukowe (Towarzystwo 	   	  Naukowe Kardiologów, Towarzystwo Naukowe Onkologów, Towarzystwo Naukowe Pulmonologów)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/>
              <a:t>	</a:t>
            </a:r>
            <a:r>
              <a:rPr lang="pl-PL" sz="3800" dirty="0" smtClean="0"/>
              <a:t>- dopuszcza się możliwość realizacji świadczeń przy dodatkowym udziale pielęgniarki lub położnej posiadających udokumentowane umiejętności w leczeniu zespołu 	   uzależnienia od   tytoniu 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BADANIE SPIROMETRYCZNE </a:t>
            </a:r>
            <a:r>
              <a:rPr lang="pl-PL" sz="3800" dirty="0" smtClean="0"/>
              <a:t>wykonywane przez </a:t>
            </a:r>
            <a:r>
              <a:rPr lang="pl-PL" sz="3800" dirty="0"/>
              <a:t>lekarza lub </a:t>
            </a:r>
            <a:r>
              <a:rPr lang="pl-PL" sz="3800" dirty="0" smtClean="0"/>
              <a:t>pielęgniarkę posiadającą </a:t>
            </a:r>
            <a:r>
              <a:rPr lang="pl-PL" sz="3800" dirty="0"/>
              <a:t>tytuł </a:t>
            </a:r>
            <a:r>
              <a:rPr lang="pl-PL" sz="3800" dirty="0" smtClean="0"/>
              <a:t>zawodowy magistra </a:t>
            </a:r>
            <a:r>
              <a:rPr lang="pl-PL" sz="3800" dirty="0"/>
              <a:t>pielęgniarstwa lub </a:t>
            </a:r>
            <a:r>
              <a:rPr lang="pl-PL" sz="3800" dirty="0" smtClean="0"/>
              <a:t>po kursie </a:t>
            </a:r>
            <a:r>
              <a:rPr lang="pl-PL" sz="3800" dirty="0"/>
              <a:t>specjalistycznym w </a:t>
            </a:r>
            <a:r>
              <a:rPr lang="pl-PL" sz="3800" dirty="0" smtClean="0"/>
              <a:t>tym zakresie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WARUNKI </a:t>
            </a:r>
            <a:r>
              <a:rPr lang="pl-PL" sz="3800" b="1" dirty="0"/>
              <a:t>WYMAGANE - SPRZĘT I APARATURA </a:t>
            </a:r>
            <a:r>
              <a:rPr lang="pl-PL" sz="3800" b="1" dirty="0" smtClean="0"/>
              <a:t>MEDYCZNA: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/>
              <a:t>	</a:t>
            </a:r>
            <a:r>
              <a:rPr lang="pl-PL" sz="3800" dirty="0" smtClean="0"/>
              <a:t>- podstawowy </a:t>
            </a:r>
            <a:r>
              <a:rPr lang="pl-PL" sz="3800" dirty="0"/>
              <a:t>zestaw reanimacyjny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	- spirometr lub przystawka spirometryczna spełniająca następujące minimalne wymogi techniczne: funkcja mierzenia i rejestrowania zmiennych: FEV1 i FVC oraz 	  	  wydechowej części krzywej przepływ objętość, czułość pomiaru: ±3% lub 0,05 L: zakres: 0–8 L; czas: 1 i 15 sek., prezentacja wyników pomiarów w wartościach należnych 	  według ECCS/ERS, możliwość obserwacji wydechowej </a:t>
            </a:r>
            <a:r>
              <a:rPr lang="pl-PL" sz="3800" dirty="0"/>
              <a:t>części krzywej </a:t>
            </a:r>
            <a:r>
              <a:rPr lang="pl-PL" sz="3800" dirty="0" smtClean="0"/>
              <a:t>przepływ-objętość w </a:t>
            </a:r>
            <a:r>
              <a:rPr lang="pl-PL" sz="3800" dirty="0"/>
              <a:t>czasie </a:t>
            </a:r>
            <a:r>
              <a:rPr lang="pl-PL" sz="3800" dirty="0" smtClean="0"/>
              <a:t>wykonywania badania</a:t>
            </a:r>
            <a:r>
              <a:rPr lang="pl-PL" sz="3800" dirty="0"/>
              <a:t>, funkcja </a:t>
            </a:r>
            <a:r>
              <a:rPr lang="pl-PL" sz="3800" dirty="0" smtClean="0"/>
              <a:t>prezentacji i </a:t>
            </a:r>
            <a:r>
              <a:rPr lang="pl-PL" sz="3800" dirty="0"/>
              <a:t>archiwizacji wyniku </a:t>
            </a:r>
            <a:r>
              <a:rPr lang="pl-PL" sz="3800" dirty="0" smtClean="0"/>
              <a:t>	   	  (</a:t>
            </a:r>
            <a:r>
              <a:rPr lang="pl-PL" sz="3800" dirty="0"/>
              <a:t>wydruk</a:t>
            </a:r>
            <a:r>
              <a:rPr lang="pl-PL" sz="3800" dirty="0" smtClean="0"/>
              <a:t>), rejestracja </a:t>
            </a:r>
            <a:r>
              <a:rPr lang="pl-PL" sz="3800" dirty="0"/>
              <a:t>wydechowej </a:t>
            </a:r>
            <a:r>
              <a:rPr lang="pl-PL" sz="3800" dirty="0" smtClean="0"/>
              <a:t>części krzywej przepływ–objętość, prezentacja </a:t>
            </a:r>
            <a:r>
              <a:rPr lang="pl-PL" sz="3800" dirty="0"/>
              <a:t>wyników </a:t>
            </a:r>
            <a:r>
              <a:rPr lang="pl-PL" sz="3800" dirty="0" smtClean="0"/>
              <a:t>trzech pomiarów spirometrycznych w </a:t>
            </a:r>
            <a:r>
              <a:rPr lang="pl-PL" sz="3800" dirty="0"/>
              <a:t>wartościach </a:t>
            </a:r>
            <a:r>
              <a:rPr lang="pl-PL" sz="3800" dirty="0" smtClean="0"/>
              <a:t>bezwzględnych i 	   	  procentach wielkości należnej </a:t>
            </a:r>
            <a:r>
              <a:rPr lang="pl-PL" sz="3800" dirty="0"/>
              <a:t>(według ECCS/ERS</a:t>
            </a:r>
            <a:r>
              <a:rPr lang="pl-PL" sz="3800" dirty="0" smtClean="0"/>
              <a:t>), funkcja </a:t>
            </a:r>
            <a:r>
              <a:rPr lang="pl-PL" sz="3800" dirty="0"/>
              <a:t>obliczania </a:t>
            </a:r>
            <a:r>
              <a:rPr lang="pl-PL" sz="3800" dirty="0" smtClean="0"/>
              <a:t>wskaźnika FEV1/FVC </a:t>
            </a:r>
            <a:r>
              <a:rPr lang="pl-PL" sz="3800" dirty="0"/>
              <a:t>w </a:t>
            </a:r>
            <a:r>
              <a:rPr lang="pl-PL" sz="3800" dirty="0" smtClean="0"/>
              <a:t>wielkości bezwzględnej </a:t>
            </a:r>
            <a:r>
              <a:rPr lang="pl-PL" sz="3800" dirty="0"/>
              <a:t>oraz </a:t>
            </a:r>
            <a:r>
              <a:rPr lang="pl-PL" sz="3800" dirty="0" smtClean="0"/>
              <a:t>wyrażonej jako </a:t>
            </a:r>
            <a:r>
              <a:rPr lang="pl-PL" sz="3800" dirty="0"/>
              <a:t>procent </a:t>
            </a:r>
            <a:r>
              <a:rPr lang="pl-PL" sz="3800" dirty="0" smtClean="0"/>
              <a:t>wielkości należnej</a:t>
            </a:r>
            <a:r>
              <a:rPr lang="pl-PL" sz="3800" dirty="0"/>
              <a:t>,</a:t>
            </a:r>
            <a:endParaRPr lang="pl-PL" sz="38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	- pozostałe wyposażenie: </a:t>
            </a:r>
            <a:r>
              <a:rPr lang="pl-PL" sz="3800" dirty="0"/>
              <a:t>zestaw przeciwwstrząsowy, waga medyczna ze </a:t>
            </a:r>
            <a:r>
              <a:rPr lang="pl-PL" sz="3800" dirty="0" smtClean="0"/>
              <a:t>wzrostomierzem, </a:t>
            </a:r>
            <a:r>
              <a:rPr lang="pl-PL" sz="3800" dirty="0"/>
              <a:t>aparat do mierzenia ciśnienia tętniczego </a:t>
            </a:r>
            <a:r>
              <a:rPr lang="pl-PL" sz="3800" dirty="0" smtClean="0"/>
              <a:t>krwi, </a:t>
            </a:r>
            <a:r>
              <a:rPr lang="pl-PL" sz="3800" dirty="0"/>
              <a:t>kozetka lekarska, stolik </a:t>
            </a:r>
            <a:r>
              <a:rPr lang="pl-PL" sz="3800" dirty="0" smtClean="0"/>
              <a:t>	  	  zabiegowy</a:t>
            </a:r>
            <a:r>
              <a:rPr lang="pl-PL" sz="3800" dirty="0"/>
              <a:t>, szafka przeznaczona do przechowywania leków i wyrobów </a:t>
            </a:r>
            <a:r>
              <a:rPr lang="pl-PL" sz="3800" dirty="0" smtClean="0"/>
              <a:t>medycznych</a:t>
            </a:r>
            <a:r>
              <a:rPr lang="pl-PL" sz="3800" dirty="0"/>
              <a:t>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chorób </a:t>
            </a:r>
            <a:r>
              <a:rPr lang="pl-PL" altLang="pl-PL" sz="3500" dirty="0" err="1"/>
              <a:t>odtytoniowych</a:t>
            </a:r>
            <a:r>
              <a:rPr lang="pl-PL" altLang="pl-PL" sz="3500" dirty="0"/>
              <a:t> (w tym POCHP) – etap </a:t>
            </a:r>
            <a:r>
              <a:rPr lang="pl-PL" altLang="pl-PL" sz="3500" dirty="0" smtClean="0"/>
              <a:t>podstawowy</a:t>
            </a:r>
            <a:endParaRPr lang="pl-PL" altLang="pl-PL" sz="3500" dirty="0"/>
          </a:p>
        </p:txBody>
      </p:sp>
    </p:spTree>
    <p:extLst>
      <p:ext uri="{BB962C8B-B14F-4D97-AF65-F5344CB8AC3E}">
        <p14:creationId xmlns:p14="http://schemas.microsoft.com/office/powerpoint/2010/main" val="22078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463863"/>
            <a:ext cx="11559156" cy="4986813"/>
          </a:xfrm>
        </p:spPr>
        <p:txBody>
          <a:bodyPr anchor="ctr"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1. Tryb </a:t>
            </a:r>
            <a:r>
              <a:rPr lang="pl-PL" sz="3800" b="1" dirty="0"/>
              <a:t>realizacji świadczenia  -  ambulatoryjny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2. WARUNKI </a:t>
            </a:r>
            <a:r>
              <a:rPr lang="pl-PL" sz="3800" b="1" dirty="0"/>
              <a:t>WYMAGANE - PERSONEL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lekarz z co najmniej rocznym stażem pracy w zawodzie, posiadający </a:t>
            </a:r>
            <a:r>
              <a:rPr lang="pl-PL" sz="3800" b="1" dirty="0"/>
              <a:t>udokumentowane umiejętności w leczeniu zespołu uzależnienia </a:t>
            </a:r>
            <a:r>
              <a:rPr lang="pl-PL" sz="4000" b="1" dirty="0"/>
              <a:t>od tytoniu (dawniej certyfikat leczenia zespołu uzależnienia od tytoniu (ZUT), wydany przez referencyjne ośrodki leczenia ZUT (Instytut Kardiologii, Instytut Onkologii, Instytut Gruźlicy i Chorób Płuc) lub towarzystwa naukowe (Towarzystwo Naukowe Kardiologów, Towarzystwo Naukowe Onkologów, Towarzystwo Naukowe Pulmonologów)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psycholog</a:t>
            </a:r>
            <a:r>
              <a:rPr lang="pl-PL" sz="3800" b="1" dirty="0"/>
              <a:t>, w </a:t>
            </a:r>
            <a:r>
              <a:rPr lang="pl-PL" sz="3800" b="1" dirty="0" smtClean="0"/>
              <a:t>rozumieniu przepisów </a:t>
            </a:r>
            <a:r>
              <a:rPr lang="pl-PL" sz="3800" b="1" dirty="0"/>
              <a:t>ustawy z </a:t>
            </a:r>
            <a:r>
              <a:rPr lang="pl-PL" sz="3800" b="1" dirty="0" smtClean="0"/>
              <a:t>dnia 8 </a:t>
            </a:r>
            <a:r>
              <a:rPr lang="pl-PL" sz="3800" b="1" dirty="0"/>
              <a:t>czerwca 2001 r. o </a:t>
            </a:r>
            <a:r>
              <a:rPr lang="pl-PL" sz="3800" b="1" dirty="0" smtClean="0"/>
              <a:t>zawodzie psychologa </a:t>
            </a:r>
            <a:r>
              <a:rPr lang="pl-PL" sz="3800" b="1" dirty="0"/>
              <a:t>i </a:t>
            </a:r>
            <a:r>
              <a:rPr lang="pl-PL" sz="3800" b="1" dirty="0" smtClean="0"/>
              <a:t>samorządzie zawodowym psychologów (Dz</a:t>
            </a:r>
            <a:r>
              <a:rPr lang="pl-PL" sz="3800" b="1" dirty="0"/>
              <a:t>. U. z 2019 r. poz. 1026</a:t>
            </a:r>
            <a:r>
              <a:rPr lang="pl-PL" sz="3800" b="1" dirty="0" smtClean="0"/>
              <a:t>), posiadający udokumentowane umiejętności </a:t>
            </a:r>
            <a:r>
              <a:rPr lang="pl-PL" sz="3800" b="1" dirty="0"/>
              <a:t>w leczeniu </a:t>
            </a:r>
            <a:r>
              <a:rPr lang="pl-PL" sz="3800" b="1" dirty="0" smtClean="0"/>
              <a:t>zespołu uzależnienia </a:t>
            </a:r>
            <a:r>
              <a:rPr lang="pl-PL" sz="3800" b="1" dirty="0"/>
              <a:t>od tytoniu lub </a:t>
            </a:r>
            <a:r>
              <a:rPr lang="pl-PL" sz="3800" b="1" dirty="0" smtClean="0"/>
              <a:t>specjalista psychoterapii uzależnień, lub osoba </a:t>
            </a:r>
            <a:r>
              <a:rPr lang="pl-PL" sz="3800" b="1" dirty="0"/>
              <a:t>ubiegająca </a:t>
            </a:r>
            <a:r>
              <a:rPr lang="pl-PL" sz="3800" b="1" dirty="0" smtClean="0"/>
              <a:t>się o </a:t>
            </a:r>
            <a:r>
              <a:rPr lang="pl-PL" sz="3800" b="1" dirty="0"/>
              <a:t>otrzymanie certyfikatu </a:t>
            </a:r>
            <a:r>
              <a:rPr lang="pl-PL" sz="3800" b="1" dirty="0" smtClean="0"/>
              <a:t>specjalisty psychoterapii </a:t>
            </a:r>
            <a:r>
              <a:rPr lang="pl-PL" sz="3800" b="1" dirty="0"/>
              <a:t>uzależnień, lub </a:t>
            </a:r>
            <a:r>
              <a:rPr lang="pl-PL" sz="3800" b="1" dirty="0" smtClean="0"/>
              <a:t>osoba ubiegająca </a:t>
            </a:r>
            <a:r>
              <a:rPr lang="pl-PL" sz="3800" b="1" dirty="0"/>
              <a:t>się o </a:t>
            </a:r>
            <a:r>
              <a:rPr lang="pl-PL" sz="3800" b="1" dirty="0" smtClean="0"/>
              <a:t>otrzymanie certyfikatu </a:t>
            </a:r>
            <a:r>
              <a:rPr lang="pl-PL" sz="3800" b="1" dirty="0"/>
              <a:t>psychoterapeuty, </a:t>
            </a:r>
            <a:r>
              <a:rPr lang="pl-PL" sz="3800" b="1" dirty="0" smtClean="0"/>
              <a:t>lub osoba </a:t>
            </a:r>
            <a:r>
              <a:rPr lang="pl-PL" sz="3800" b="1" dirty="0"/>
              <a:t>posiadająca </a:t>
            </a:r>
            <a:r>
              <a:rPr lang="pl-PL" sz="3800" b="1" dirty="0" smtClean="0"/>
              <a:t>certyfikat psychoterapeuty</a:t>
            </a:r>
            <a:r>
              <a:rPr lang="pl-PL" sz="3800" b="1" dirty="0"/>
              <a:t>, o </a:t>
            </a:r>
            <a:r>
              <a:rPr lang="pl-PL" sz="3800" b="1" dirty="0" smtClean="0"/>
              <a:t>których mowa </a:t>
            </a:r>
            <a:r>
              <a:rPr lang="pl-PL" sz="3800" b="1" dirty="0"/>
              <a:t>w rozporządzeniu </a:t>
            </a:r>
            <a:r>
              <a:rPr lang="pl-PL" sz="3800" b="1" dirty="0" smtClean="0"/>
              <a:t>Ministra Zdrowia </a:t>
            </a:r>
            <a:r>
              <a:rPr lang="pl-PL" sz="3800" b="1" dirty="0"/>
              <a:t>z dnia 19 </a:t>
            </a:r>
            <a:r>
              <a:rPr lang="pl-PL" sz="3800" b="1" dirty="0" smtClean="0"/>
              <a:t>czerwca 2019 </a:t>
            </a:r>
            <a:r>
              <a:rPr lang="pl-PL" sz="3800" b="1" dirty="0"/>
              <a:t>r. w sprawie </a:t>
            </a:r>
            <a:r>
              <a:rPr lang="pl-PL" sz="3800" b="1" dirty="0" smtClean="0"/>
              <a:t>świadczeń gwarantowanych </a:t>
            </a:r>
            <a:r>
              <a:rPr lang="pl-PL" sz="3800" b="1" dirty="0"/>
              <a:t>z </a:t>
            </a:r>
            <a:r>
              <a:rPr lang="pl-PL" sz="3800" b="1" dirty="0" smtClean="0"/>
              <a:t>zakresu opieki </a:t>
            </a:r>
            <a:r>
              <a:rPr lang="pl-PL" sz="3800" b="1" dirty="0"/>
              <a:t>psychiatrycznej i </a:t>
            </a:r>
            <a:r>
              <a:rPr lang="pl-PL" sz="3800" b="1" dirty="0" smtClean="0"/>
              <a:t>leczenia uzależnień </a:t>
            </a:r>
            <a:r>
              <a:rPr lang="pl-PL" sz="3800" b="1" dirty="0"/>
              <a:t>(Dz. U. poz. </a:t>
            </a:r>
            <a:r>
              <a:rPr lang="pl-PL" sz="3800" b="1" dirty="0" smtClean="0"/>
              <a:t>1285, z </a:t>
            </a:r>
            <a:r>
              <a:rPr lang="pl-PL" sz="3800" b="1" dirty="0" err="1"/>
              <a:t>późn</a:t>
            </a:r>
            <a:r>
              <a:rPr lang="pl-PL" sz="3800" b="1" dirty="0"/>
              <a:t>. zm</a:t>
            </a:r>
            <a:r>
              <a:rPr lang="pl-PL" sz="3800" b="1" dirty="0" smtClean="0"/>
              <a:t>.),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pielęgniarka lub </a:t>
            </a:r>
            <a:r>
              <a:rPr lang="pl-PL" sz="3800" b="1" dirty="0" smtClean="0"/>
              <a:t>położna posiadające udokumentowane umiejętności </a:t>
            </a:r>
            <a:r>
              <a:rPr lang="pl-PL" sz="3800" b="1" dirty="0"/>
              <a:t>w leczeniu </a:t>
            </a:r>
            <a:r>
              <a:rPr lang="pl-PL" sz="3800" b="1" dirty="0" smtClean="0"/>
              <a:t>zespołu uzależnienia </a:t>
            </a:r>
            <a:r>
              <a:rPr lang="pl-PL" sz="3800" b="1" dirty="0"/>
              <a:t>od tytoniu;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3. WARUNKI </a:t>
            </a:r>
            <a:r>
              <a:rPr lang="pl-PL" sz="3800" b="1" dirty="0"/>
              <a:t>WYMAGANE - SPRZĘT I APARATURA MEDYCZNA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 aparat </a:t>
            </a:r>
            <a:r>
              <a:rPr lang="pl-PL" sz="3800" b="1" dirty="0"/>
              <a:t>do pomiaru ciśnienia krwi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 aparat </a:t>
            </a:r>
            <a:r>
              <a:rPr lang="pl-PL" sz="3800" b="1" dirty="0"/>
              <a:t>do pomiaru stężenia tlenku węgla w wydychanym powietrzu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 waga </a:t>
            </a:r>
            <a:r>
              <a:rPr lang="pl-PL" sz="3800" b="1" dirty="0"/>
              <a:t>lekarska ze </a:t>
            </a:r>
            <a:r>
              <a:rPr lang="pl-PL" sz="3800" b="1" dirty="0" smtClean="0"/>
              <a:t>wzrostomierzem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KRYTERIA DODATKOWO OCENIANE DOTYCZĄCE WARUNKÓW REALIZACJI PROGRAMU w obydwu etapach</a:t>
            </a:r>
            <a:endParaRPr lang="pl-PL" sz="3800" b="1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JAKOŚĆ – Personel</a:t>
            </a:r>
          </a:p>
          <a:p>
            <a:pPr>
              <a:lnSpc>
                <a:spcPct val="120000"/>
              </a:lnSpc>
            </a:pPr>
            <a:r>
              <a:rPr lang="pl-PL" sz="3800" b="1" dirty="0" smtClean="0"/>
              <a:t>Dietetyk </a:t>
            </a:r>
            <a:r>
              <a:rPr lang="pl-PL" sz="3800" b="1" dirty="0"/>
              <a:t>– równoważnik co najmniej 1/4 etatu – 25 punktów</a:t>
            </a:r>
          </a:p>
          <a:p>
            <a:pPr>
              <a:lnSpc>
                <a:spcPct val="120000"/>
              </a:lnSpc>
            </a:pPr>
            <a:r>
              <a:rPr lang="pl-PL" sz="3800" b="1" dirty="0"/>
              <a:t>Specjalista psychoterapii uzależnień - równoważnik co najmniej 1/2 etatu – 30 punktów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r>
              <a:rPr lang="pl-PL" altLang="pl-PL" sz="3500" dirty="0"/>
              <a:t>Wymagania dla świadczeniodawców oraz warunki i zasady udzielania świadczeń </a:t>
            </a:r>
            <a:r>
              <a:rPr lang="pl-PL" altLang="pl-PL" sz="3500" dirty="0" smtClean="0"/>
              <a:t>w </a:t>
            </a:r>
            <a:r>
              <a:rPr lang="pl-PL" altLang="pl-PL" sz="3500" dirty="0"/>
              <a:t>zakresie programu profilaktyki chorób </a:t>
            </a:r>
            <a:r>
              <a:rPr lang="pl-PL" altLang="pl-PL" sz="3500" dirty="0" err="1"/>
              <a:t>odtytoniowych</a:t>
            </a:r>
            <a:r>
              <a:rPr lang="pl-PL" altLang="pl-PL" sz="3500" dirty="0"/>
              <a:t> (w tym POCHP) – etap </a:t>
            </a:r>
            <a:r>
              <a:rPr lang="pl-PL" altLang="pl-PL" sz="3500" dirty="0" smtClean="0"/>
              <a:t>specjalistyczny</a:t>
            </a:r>
            <a:endParaRPr lang="pl-PL" altLang="pl-PL" sz="3500" dirty="0"/>
          </a:p>
        </p:txBody>
      </p:sp>
    </p:spTree>
    <p:extLst>
      <p:ext uri="{BB962C8B-B14F-4D97-AF65-F5344CB8AC3E}">
        <p14:creationId xmlns:p14="http://schemas.microsoft.com/office/powerpoint/2010/main" val="427851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580241"/>
            <a:ext cx="11559156" cy="498681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Do oferty należy dołączyć: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PODSTAWOWY i SPECJALISTYCZNY – dokument potwierdzający posiadanie przez lekarza zgłoszonego do oferty umiejętności w leczeniu zespołu uzależnienia od tytoniu (mogą być aktualne certyfikaty leczenia zespołu uzależnienia od tytoniu (ZUT), wydany przez referencyjne ośrodki leczenia ZUT (Instytut Kardiologii, Instytut Onkologii, Instytut Gruźlicy i Chorób Płuc) lub towarzystwa naukowe (Towarzystwo Naukowe Kardiologów, Towarzystwo Naukowe Onkologów, Towarzystwo Naukowe Pulmonologów) wszystkich lekarzy zgłoszonych do oferty.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PODSTAWOWY w przypadku współpracy z pielęgniarką dokument potwierdzający ukończony kurs kwalifikacyjny pielęgniarstwa zachowawczego lub środowiskowo/rodzinnego lub promocji zdrowia i edukacji zdrowotnej.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SPECJALISTYCZNY dokument potwierdzający odbycie szkolenia w zakresie leczenia zespołu uzależnienia od tytoniu w przypadku pielęgniarek i położnych zgłoszonych do oferty.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SPECJALISTYCZNY - PROWADZĄCY PSYCHOTERAPIĘ – dokumenty potwierdzające, że osoba jest specjalistą psychoterapii uzależnień lub posiada ukończone studia wyższe i szkolenie w zakresie psychoterapii lub osoba jest w trakcie szkolenia </a:t>
            </a:r>
            <a:br>
              <a:rPr lang="pl-PL" sz="3800" b="1" dirty="0"/>
            </a:br>
            <a:r>
              <a:rPr lang="pl-PL" sz="3800" b="1" dirty="0"/>
              <a:t>w zakresie psychoterapii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SPECJALISTYCZNY w przypadku wykazania w ofercie  specjalisty psychoterapii uzależnień  dokument potwierdzający posiadane kwalifikacje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ETAP SPECJALISTYCZNY w przypadku wykazania w ofercie dietetyka - dokument potwierdzający posiadane kwalifikacje dla dietetyka (dyplom)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Certyfikat ISO dla miejsca udzielania świadczeń i zakresu objętego ofertą - dodatkowo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r>
              <a:rPr lang="pl-PL" altLang="pl-PL" sz="3500" dirty="0"/>
              <a:t>PROGRAM CHORÓB ODTYTONIOWYCH</a:t>
            </a:r>
          </a:p>
        </p:txBody>
      </p:sp>
    </p:spTree>
    <p:extLst>
      <p:ext uri="{BB962C8B-B14F-4D97-AF65-F5344CB8AC3E}">
        <p14:creationId xmlns:p14="http://schemas.microsoft.com/office/powerpoint/2010/main" val="107857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580241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dirty="0"/>
              <a:t>Oceny ofert dokonuje się według następujących kryteriów: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b="1" dirty="0" smtClean="0"/>
              <a:t>1. JAKOŚCI </a:t>
            </a:r>
            <a:r>
              <a:rPr lang="pl-PL" sz="3800" b="1" dirty="0"/>
              <a:t>UDZIELANYCH ŚWIADCZEŃ OPIEKI ZDROWOTNEJ - ocenianej w szczególności poprzez: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kwalifikacje personelu, jego umiejętności oraz doświadczenie,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wyposażenie w sprzęt i aparaturę medyczną, 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zewnętrzną ocenę jakości, potwierdzoną certyfikatem, m.in. certyfikatem systemu zarządzania ISO 9001 lub certyfikatem ISO 27 001 systemu zarządzania bezpieczeństwie informacji,</a:t>
            </a:r>
          </a:p>
          <a:p>
            <a:pPr>
              <a:lnSpc>
                <a:spcPct val="120000"/>
              </a:lnSpc>
            </a:pPr>
            <a:r>
              <a:rPr lang="pl-PL" sz="3800" dirty="0" smtClean="0"/>
              <a:t>prowadzenie historii </a:t>
            </a:r>
            <a:r>
              <a:rPr lang="pl-PL" sz="3800" dirty="0"/>
              <a:t>choroby lub </a:t>
            </a:r>
            <a:r>
              <a:rPr lang="pl-PL" sz="3800" dirty="0" smtClean="0"/>
              <a:t>historii </a:t>
            </a:r>
            <a:r>
              <a:rPr lang="pl-PL" sz="3800" dirty="0"/>
              <a:t>zdrowia i choroby w postaci elektronicznej, w sposób, o którym mowa </a:t>
            </a:r>
            <a:r>
              <a:rPr lang="pl-PL" sz="3800" dirty="0" smtClean="0"/>
              <a:t/>
            </a:r>
            <a:br>
              <a:rPr lang="pl-PL" sz="3800" dirty="0" smtClean="0"/>
            </a:br>
            <a:r>
              <a:rPr lang="pl-PL" sz="3800" dirty="0" smtClean="0"/>
              <a:t>w </a:t>
            </a:r>
            <a:r>
              <a:rPr lang="pl-PL" sz="3800" dirty="0"/>
              <a:t>przepisach wydanych na podstawie art. 30 ustawy o prawach pacjenta, oraz wystawia recepty i skierowania </a:t>
            </a:r>
            <a:r>
              <a:rPr lang="pl-PL" sz="3800" dirty="0" smtClean="0"/>
              <a:t/>
            </a:r>
            <a:br>
              <a:rPr lang="pl-PL" sz="3800" dirty="0" smtClean="0"/>
            </a:br>
            <a:r>
              <a:rPr lang="pl-PL" sz="3800" dirty="0" smtClean="0"/>
              <a:t>co </a:t>
            </a:r>
            <a:r>
              <a:rPr lang="pl-PL" sz="3800" dirty="0"/>
              <a:t>najmniej przez nanoszenie danych za pomocą </a:t>
            </a:r>
            <a:r>
              <a:rPr lang="pl-PL" sz="3800" dirty="0" smtClean="0"/>
              <a:t>wydruku </a:t>
            </a:r>
            <a:r>
              <a:rPr lang="pl-PL" sz="3800" dirty="0"/>
              <a:t>- </a:t>
            </a:r>
            <a:r>
              <a:rPr lang="pl-PL" sz="3800" b="1" dirty="0"/>
              <a:t>do oferty dołączyć </a:t>
            </a:r>
            <a:r>
              <a:rPr lang="pl-PL" sz="3800" b="1" dirty="0" smtClean="0"/>
              <a:t>umowę/oświadczenie </a:t>
            </a:r>
            <a:r>
              <a:rPr lang="pl-PL" sz="3800" b="1" dirty="0"/>
              <a:t>od dostawcy oprogramowania</a:t>
            </a:r>
            <a:r>
              <a:rPr lang="pl-PL" sz="3800" dirty="0" smtClean="0"/>
              <a:t>.</a:t>
            </a:r>
            <a:endParaRPr lang="pl-PL" sz="3800" dirty="0"/>
          </a:p>
          <a:p>
            <a:pPr>
              <a:lnSpc>
                <a:spcPct val="120000"/>
              </a:lnSpc>
            </a:pPr>
            <a:r>
              <a:rPr lang="pl-PL" sz="3800" dirty="0"/>
              <a:t>wyniki kontroli przeprowadzonych i inne nieprawidłowości - wyniki kontroli odnoszą się do całego okresu obowiązywania umowy realizowanej w dniu złożenia oferty w ramach danego zakresu świadczeń </a:t>
            </a:r>
            <a:r>
              <a:rPr lang="pl-PL" sz="3800" dirty="0" smtClean="0"/>
              <a:t>i </a:t>
            </a:r>
            <a:r>
              <a:rPr lang="pl-PL" sz="3800" dirty="0"/>
              <a:t>w ramach obszaru, którego dotyczy postępowanie, a nieprawidłowość została </a:t>
            </a:r>
            <a:r>
              <a:rPr lang="pl-PL" sz="3800" dirty="0" smtClean="0"/>
              <a:t>stwierdzona </a:t>
            </a:r>
            <a:r>
              <a:rPr lang="pl-PL" sz="3800" dirty="0"/>
              <a:t>w postępowaniu kontrolnym zakończonym wystąpieniem pokontrolnym lub w trakcie </a:t>
            </a:r>
            <a:r>
              <a:rPr lang="pl-PL" sz="3800" dirty="0" smtClean="0"/>
              <a:t>monitorowania,</a:t>
            </a:r>
            <a:r>
              <a:rPr lang="pl-PL" sz="3800" dirty="0"/>
              <a:t> </a:t>
            </a:r>
            <a:r>
              <a:rPr lang="pl-PL" sz="3800" dirty="0" smtClean="0"/>
              <a:t>o </a:t>
            </a:r>
            <a:r>
              <a:rPr lang="pl-PL" sz="3800" dirty="0"/>
              <a:t>którym mowa w art. 107 </a:t>
            </a:r>
            <a:r>
              <a:rPr lang="pl-PL" sz="3800" dirty="0" smtClean="0"/>
              <a:t>ust. </a:t>
            </a:r>
            <a:r>
              <a:rPr lang="pl-PL" sz="3800" dirty="0"/>
              <a:t>5 pkt 12 </a:t>
            </a:r>
            <a:r>
              <a:rPr lang="pl-PL" sz="3800"/>
              <a:t>ustawy </a:t>
            </a:r>
            <a:r>
              <a:rPr lang="pl-PL" sz="3800" smtClean="0"/>
              <a:t/>
            </a:r>
            <a:br>
              <a:rPr lang="pl-PL" sz="3800" smtClean="0"/>
            </a:br>
            <a:r>
              <a:rPr lang="pl-PL" sz="3800" smtClean="0"/>
              <a:t>o </a:t>
            </a:r>
            <a:r>
              <a:rPr lang="pl-PL" sz="3800" dirty="0"/>
              <a:t>świadczeniach. 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2000" dirty="0"/>
              <a:t>OCENA </a:t>
            </a:r>
            <a:r>
              <a:rPr lang="pl-PL" altLang="pl-PL" sz="2000" dirty="0" smtClean="0"/>
              <a:t>OFERT </a:t>
            </a:r>
            <a:br>
              <a:rPr lang="pl-PL" altLang="pl-PL" sz="2000" dirty="0" smtClean="0"/>
            </a:br>
            <a:r>
              <a:rPr lang="pl-PL" altLang="pl-PL" sz="2000" dirty="0" smtClean="0"/>
              <a:t>opierać </a:t>
            </a:r>
            <a:r>
              <a:rPr lang="pl-PL" altLang="pl-PL" sz="2000" dirty="0"/>
              <a:t>się będzie na podstawie zapisów </a:t>
            </a:r>
            <a:r>
              <a:rPr lang="pl-PL" altLang="pl-PL" sz="2000" dirty="0" smtClean="0"/>
              <a:t>Rozporządzenia </a:t>
            </a:r>
            <a:r>
              <a:rPr lang="pl-PL" altLang="pl-PL" sz="2000" dirty="0"/>
              <a:t>Ministra Zdrowia z dnia 5 sierpnia 2016 roku </a:t>
            </a:r>
            <a:r>
              <a:rPr lang="pl-PL" altLang="pl-PL" sz="2000" dirty="0" smtClean="0"/>
              <a:t/>
            </a:r>
            <a:br>
              <a:rPr lang="pl-PL" altLang="pl-PL" sz="2000" dirty="0" smtClean="0"/>
            </a:br>
            <a:r>
              <a:rPr lang="pl-PL" altLang="pl-PL" sz="2000" dirty="0" smtClean="0"/>
              <a:t>w </a:t>
            </a:r>
            <a:r>
              <a:rPr lang="pl-PL" altLang="pl-PL" sz="2000" dirty="0"/>
              <a:t>sprawie szczegółowych kryteriów wyboru ofert w postępowaniu w sprawie zawarcia umów o udzielanie świadczeń opieki zdrowotnej  </a:t>
            </a:r>
            <a:r>
              <a:rPr lang="pl-PL" altLang="pl-PL" sz="2000" dirty="0" smtClean="0"/>
              <a:t>(</a:t>
            </a:r>
            <a:r>
              <a:rPr lang="pl-PL" altLang="pl-PL" sz="2000" dirty="0"/>
              <a:t>Dz. U. </a:t>
            </a:r>
            <a:r>
              <a:rPr lang="pl-PL" altLang="pl-PL" sz="2000" dirty="0" smtClean="0"/>
              <a:t>2016.1372 z </a:t>
            </a:r>
            <a:r>
              <a:rPr lang="pl-PL" altLang="pl-PL" sz="2000" dirty="0" err="1" smtClean="0"/>
              <a:t>późn</a:t>
            </a:r>
            <a:r>
              <a:rPr lang="pl-PL" altLang="pl-PL" sz="2000" dirty="0" smtClean="0"/>
              <a:t>. zm.) </a:t>
            </a:r>
            <a:r>
              <a:rPr lang="pl-PL" altLang="pl-PL" sz="2000" dirty="0"/>
              <a:t>- Załącznik 13</a:t>
            </a:r>
          </a:p>
        </p:txBody>
      </p:sp>
    </p:spTree>
    <p:extLst>
      <p:ext uri="{BB962C8B-B14F-4D97-AF65-F5344CB8AC3E}">
        <p14:creationId xmlns:p14="http://schemas.microsoft.com/office/powerpoint/2010/main" val="96696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580241"/>
            <a:ext cx="11559156" cy="4986813"/>
          </a:xfrm>
        </p:spPr>
        <p:txBody>
          <a:bodyPr anchor="ctr"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b="1" dirty="0"/>
              <a:t>ISO</a:t>
            </a:r>
            <a:r>
              <a:rPr lang="pl-PL" sz="3800" dirty="0"/>
              <a:t> - </a:t>
            </a:r>
            <a:r>
              <a:rPr lang="pl-PL" sz="3800" b="1" dirty="0"/>
              <a:t>Kryterium certyfikatu systemu zarządzania</a:t>
            </a:r>
            <a:r>
              <a:rPr lang="pl-PL" sz="3800" dirty="0"/>
              <a:t>, jest spełnione, jeśli certyfikat systemu zarządzania: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ma zastosowanie w przedmiocie, na jaki złożono ofertę;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obejmuje miejsce udzielania świadczeń wskazane w ofercie;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jest wydany przez jednostkę certyfikującą systemy zarządzania posiadają akredytację udzieloną przez Polskie Centrum Akredytacji lub jednostkę akredytującą będącą sygnatariuszem porozumienia o wzajemnym uznawaniu „EA </a:t>
            </a:r>
            <a:r>
              <a:rPr lang="pl-PL" sz="3800" dirty="0" err="1"/>
              <a:t>Multilateral</a:t>
            </a:r>
            <a:r>
              <a:rPr lang="pl-PL" sz="3800" dirty="0"/>
              <a:t> Agreement” i jest opatrzony symbolem akredytacji jednostki akredytującej;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Certyfikat jest wydany w zakresie systemów zarządzania: ISO 9001, ISO/IEC 27001, ISO 17025 lub 15189 zgodnie z ich przyporządkowaniem do poszczególnych zakresów świadczeń wynikającym z załączników do rozporządzenia;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Akredytacja, o której mowa w punkcie 3) obejmuje certyfikację systemów zarządzania wymienionych w punkcie 4) oraz jest wydana w zakresie usług medycznych (branża „Zdrowie i opieka społeczna” zgodnie z kodem 38 EA), </a:t>
            </a:r>
            <a:br>
              <a:rPr lang="pl-PL" sz="3800" dirty="0"/>
            </a:br>
            <a:r>
              <a:rPr lang="pl-PL" sz="3800" dirty="0"/>
              <a:t>w przypadku ISO 9001, ISO 14001, PN-N 18001 lub OHSAS 18001;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jest ważny w dniu złożenia oferty oraz w dniu rozpoczęcia obowiązywania umowy.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2000" dirty="0"/>
              <a:t>OCENA </a:t>
            </a:r>
            <a:r>
              <a:rPr lang="pl-PL" altLang="pl-PL" sz="2000" dirty="0" smtClean="0"/>
              <a:t>OFERT </a:t>
            </a:r>
            <a:br>
              <a:rPr lang="pl-PL" altLang="pl-PL" sz="2000" dirty="0" smtClean="0"/>
            </a:br>
            <a:r>
              <a:rPr lang="pl-PL" altLang="pl-PL" sz="2000" dirty="0" smtClean="0"/>
              <a:t>opierać </a:t>
            </a:r>
            <a:r>
              <a:rPr lang="pl-PL" altLang="pl-PL" sz="2000" dirty="0"/>
              <a:t>się będzie na podstawie zapisów </a:t>
            </a:r>
            <a:r>
              <a:rPr lang="pl-PL" altLang="pl-PL" sz="2000" dirty="0" smtClean="0"/>
              <a:t>Rozporządzenia </a:t>
            </a:r>
            <a:r>
              <a:rPr lang="pl-PL" altLang="pl-PL" sz="2000" dirty="0"/>
              <a:t>Ministra Zdrowia z dnia 5 sierpnia 2016 roku </a:t>
            </a:r>
            <a:r>
              <a:rPr lang="pl-PL" altLang="pl-PL" sz="2000" dirty="0" smtClean="0"/>
              <a:t/>
            </a:r>
            <a:br>
              <a:rPr lang="pl-PL" altLang="pl-PL" sz="2000" dirty="0" smtClean="0"/>
            </a:br>
            <a:r>
              <a:rPr lang="pl-PL" altLang="pl-PL" sz="2000" dirty="0" smtClean="0"/>
              <a:t>w </a:t>
            </a:r>
            <a:r>
              <a:rPr lang="pl-PL" altLang="pl-PL" sz="2000" dirty="0"/>
              <a:t>sprawie szczegółowych kryteriów wyboru ofert w postępowaniu w sprawie zawarcia umów o udzielanie świadczeń opieki zdrowotnej  </a:t>
            </a:r>
            <a:r>
              <a:rPr lang="pl-PL" altLang="pl-PL" sz="2000" dirty="0" smtClean="0"/>
              <a:t>(</a:t>
            </a:r>
            <a:r>
              <a:rPr lang="pl-PL" altLang="pl-PL" sz="2000" dirty="0"/>
              <a:t>Dz. U. 2016.1372 z </a:t>
            </a:r>
            <a:r>
              <a:rPr lang="pl-PL" altLang="pl-PL" sz="2000" dirty="0" err="1"/>
              <a:t>późn</a:t>
            </a:r>
            <a:r>
              <a:rPr lang="pl-PL" altLang="pl-PL" sz="2000" dirty="0"/>
              <a:t>. zm</a:t>
            </a:r>
            <a:r>
              <a:rPr lang="pl-PL" altLang="pl-PL" sz="2000" dirty="0" smtClean="0"/>
              <a:t>.) </a:t>
            </a:r>
            <a:r>
              <a:rPr lang="pl-PL" altLang="pl-PL" sz="2000" dirty="0"/>
              <a:t>- Załącznik 13</a:t>
            </a:r>
          </a:p>
        </p:txBody>
      </p:sp>
    </p:spTree>
    <p:extLst>
      <p:ext uri="{BB962C8B-B14F-4D97-AF65-F5344CB8AC3E}">
        <p14:creationId xmlns:p14="http://schemas.microsoft.com/office/powerpoint/2010/main" val="160417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98515" y="0"/>
            <a:ext cx="10439969" cy="6350923"/>
          </a:xfrm>
        </p:spPr>
        <p:txBody>
          <a:bodyPr>
            <a:normAutofit/>
          </a:bodyPr>
          <a:lstStyle/>
          <a:p>
            <a:pPr algn="ctr"/>
            <a:r>
              <a:rPr lang="pl-PL" sz="3200" dirty="0"/>
              <a:t>Akty prawne właściwe dla danego rodzaju świadczeń 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>będących </a:t>
            </a:r>
            <a:r>
              <a:rPr lang="pl-PL" sz="3200" dirty="0"/>
              <a:t>przedmiotem postępowania </a:t>
            </a:r>
            <a:r>
              <a:rPr lang="pl-PL" sz="3200" dirty="0" smtClean="0"/>
              <a:t> </a:t>
            </a:r>
            <a:br>
              <a:rPr lang="pl-PL" sz="3200" dirty="0" smtClean="0"/>
            </a:br>
            <a:r>
              <a:rPr lang="pl-PL" sz="3200" dirty="0" smtClean="0"/>
              <a:t>PROFILAKTYCZNE </a:t>
            </a:r>
            <a:r>
              <a:rPr lang="pl-PL" sz="3200" dirty="0"/>
              <a:t>PROGRAMY ZDROWOTNE </a:t>
            </a:r>
            <a:br>
              <a:rPr lang="pl-PL" sz="3200" dirty="0"/>
            </a:br>
            <a:r>
              <a:rPr lang="pl-PL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/>
              <a:t>Rozporządzenie </a:t>
            </a:r>
            <a:r>
              <a:rPr lang="pl-PL" sz="2400" dirty="0"/>
              <a:t>Ministra Zdrowia z dnia 6 listopada 2013 r. w sprawie świadczeń gwarantowanych z zakresu programów zdrowotnych ze zmianami</a:t>
            </a:r>
            <a:br>
              <a:rPr lang="pl-PL" sz="2400" dirty="0"/>
            </a:br>
            <a:r>
              <a:rPr lang="pl-PL" sz="2400" dirty="0"/>
              <a:t>(t. j. Dz. U. z 2020 r. poz. </a:t>
            </a:r>
            <a:r>
              <a:rPr lang="pl-PL" sz="2400" dirty="0" smtClean="0"/>
              <a:t>2209 z </a:t>
            </a:r>
            <a:r>
              <a:rPr lang="pl-PL" sz="2400" dirty="0" err="1" smtClean="0"/>
              <a:t>późn</a:t>
            </a:r>
            <a:r>
              <a:rPr lang="pl-PL" sz="2400" dirty="0" smtClean="0"/>
              <a:t>. zm.)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2400" dirty="0"/>
              <a:t>Zarządzenie Nr 111/2022/DSOZ Prezesa Narodowego Funduszu Zdrowia z dnia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2 </a:t>
            </a:r>
            <a:r>
              <a:rPr lang="pl-PL" sz="2400" dirty="0"/>
              <a:t>września 2022 r. w sprawie określenia warunków zawierania i realizacji umów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o </a:t>
            </a:r>
            <a:r>
              <a:rPr lang="pl-PL" sz="2400" dirty="0"/>
              <a:t>udzielanie świadczeń opieki zdrowotnej w rodzaju programy zdrowotne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>– </a:t>
            </a:r>
            <a:br>
              <a:rPr lang="pl-PL" sz="2400" dirty="0" smtClean="0"/>
            </a:br>
            <a:r>
              <a:rPr lang="pl-PL" sz="2400" dirty="0" smtClean="0"/>
              <a:t>w </a:t>
            </a:r>
            <a:r>
              <a:rPr lang="pl-PL" sz="2400" dirty="0"/>
              <a:t>zakresach: profilaktyczne programy </a:t>
            </a:r>
            <a:r>
              <a:rPr lang="pl-PL" sz="2400" dirty="0" smtClean="0"/>
              <a:t>zdrowotne ze zmianami (139/2022/DSOZ)</a:t>
            </a:r>
            <a:r>
              <a:rPr lang="pl-PL" sz="2400" dirty="0"/>
              <a:t/>
            </a:r>
            <a:br>
              <a:rPr lang="pl-PL" sz="2400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453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580241"/>
            <a:ext cx="11559156" cy="4986813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dirty="0"/>
              <a:t>Oceny ofert dokonuje się według następujących kryteriów: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1. ZAPEWNIENIA </a:t>
            </a:r>
            <a:r>
              <a:rPr lang="pl-PL" sz="3800" dirty="0"/>
              <a:t>KOMPLEKSOWOŚCI UDZIELANYCH ŚWIADCZEŃ OPIEKI ZDROWOTNEJ - rozumianej jako możliwość realizacji świadczeń opieki zdrowotnej w danym zakresie, obejmującą wszystkie etapy i elementy procesu ich realizacji: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w programie profilaktyki raka szyjki macicy – realizacja wszystkich etapów programu,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w programie raka piersi - realizacja wszystkich etapów programu,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w programie badań prenatalnych polegających zapewnieniu wykonywania wszystkich procedur określonych w programie (w szczególności poradnictwa genetycznego oraz diagnostyki genetycznej),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2. DOSTĘPNOŚCI </a:t>
            </a:r>
            <a:r>
              <a:rPr lang="pl-PL" sz="3800" dirty="0"/>
              <a:t>DO ŚWIADCZEŃ OPIEKI ZDROWOTNEJ - ocenianej </a:t>
            </a:r>
            <a:br>
              <a:rPr lang="pl-PL" sz="3800" dirty="0"/>
            </a:br>
            <a:r>
              <a:rPr lang="pl-PL" sz="3800" dirty="0"/>
              <a:t>w szczególności poprzez brak barier dla osób niepełnosprawnych.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2000" dirty="0"/>
              <a:t>OCENA </a:t>
            </a:r>
            <a:r>
              <a:rPr lang="pl-PL" altLang="pl-PL" sz="2000" dirty="0" smtClean="0"/>
              <a:t>OFERT </a:t>
            </a:r>
            <a:br>
              <a:rPr lang="pl-PL" altLang="pl-PL" sz="2000" dirty="0" smtClean="0"/>
            </a:br>
            <a:r>
              <a:rPr lang="pl-PL" altLang="pl-PL" sz="2000" dirty="0" smtClean="0"/>
              <a:t>opierać </a:t>
            </a:r>
            <a:r>
              <a:rPr lang="pl-PL" altLang="pl-PL" sz="2000" dirty="0"/>
              <a:t>się będzie na podstawie zapisów </a:t>
            </a:r>
            <a:r>
              <a:rPr lang="pl-PL" altLang="pl-PL" sz="2000" dirty="0" smtClean="0"/>
              <a:t>Rozporządzenia </a:t>
            </a:r>
            <a:r>
              <a:rPr lang="pl-PL" altLang="pl-PL" sz="2000" dirty="0"/>
              <a:t>Ministra Zdrowia z dnia 5 sierpnia 2016 roku </a:t>
            </a:r>
            <a:r>
              <a:rPr lang="pl-PL" altLang="pl-PL" sz="2000" dirty="0" smtClean="0"/>
              <a:t/>
            </a:r>
            <a:br>
              <a:rPr lang="pl-PL" altLang="pl-PL" sz="2000" dirty="0" smtClean="0"/>
            </a:br>
            <a:r>
              <a:rPr lang="pl-PL" altLang="pl-PL" sz="2000" dirty="0" smtClean="0"/>
              <a:t>w </a:t>
            </a:r>
            <a:r>
              <a:rPr lang="pl-PL" altLang="pl-PL" sz="2000" dirty="0"/>
              <a:t>sprawie szczegółowych kryteriów wyboru ofert w postępowaniu w sprawie zawarcia umów o udzielanie świadczeń opieki zdrowotnej  </a:t>
            </a:r>
            <a:r>
              <a:rPr lang="pl-PL" altLang="pl-PL" sz="2000" dirty="0" smtClean="0"/>
              <a:t>(</a:t>
            </a:r>
            <a:r>
              <a:rPr lang="pl-PL" altLang="pl-PL" sz="2000" dirty="0"/>
              <a:t>Dz. U. 2016.1372 z </a:t>
            </a:r>
            <a:r>
              <a:rPr lang="pl-PL" altLang="pl-PL" sz="2000" dirty="0" err="1"/>
              <a:t>późn</a:t>
            </a:r>
            <a:r>
              <a:rPr lang="pl-PL" altLang="pl-PL" sz="2000" dirty="0"/>
              <a:t>. zm</a:t>
            </a:r>
            <a:r>
              <a:rPr lang="pl-PL" altLang="pl-PL" sz="2000" dirty="0" smtClean="0"/>
              <a:t>.) </a:t>
            </a:r>
            <a:r>
              <a:rPr lang="pl-PL" altLang="pl-PL" sz="2000" dirty="0"/>
              <a:t>- Załącznik 13</a:t>
            </a:r>
          </a:p>
        </p:txBody>
      </p:sp>
    </p:spTree>
    <p:extLst>
      <p:ext uri="{BB962C8B-B14F-4D97-AF65-F5344CB8AC3E}">
        <p14:creationId xmlns:p14="http://schemas.microsoft.com/office/powerpoint/2010/main" val="4622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19113" y="1580241"/>
            <a:ext cx="11559156" cy="4986813"/>
          </a:xfrm>
        </p:spPr>
        <p:txBody>
          <a:bodyPr anchor="ctr">
            <a:normAutofit fontScale="4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3800" dirty="0"/>
              <a:t>Oceny ofert dokonuje się według następujących kryteriów: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3. </a:t>
            </a:r>
            <a:r>
              <a:rPr lang="pl-PL" sz="3800" b="1" dirty="0" smtClean="0"/>
              <a:t>CIĄGŁOŚCI </a:t>
            </a:r>
            <a:r>
              <a:rPr lang="pl-PL" sz="3800" b="1" dirty="0"/>
              <a:t>UDZIELANYCH ŚWIADCZEŃ OPIEKI ZDROWOTNEJ</a:t>
            </a:r>
            <a:r>
              <a:rPr lang="pl-PL" sz="3800" dirty="0"/>
              <a:t> - rozumianej jako kontynuację oceniana poprzez:</a:t>
            </a:r>
          </a:p>
          <a:p>
            <a:pPr>
              <a:lnSpc>
                <a:spcPct val="120000"/>
              </a:lnSpc>
            </a:pPr>
            <a:r>
              <a:rPr lang="pl-PL" sz="3800" dirty="0"/>
              <a:t>realizację świadczeń w ramach danego zakresu świadczeń w dniu złożenia oferty na podstawie umowy zawartej z Funduszem w ramach obszaru, którego dotyczy postępowanie z podziałem nalata (aktualnie, od 5 lat, od 10 lat).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4. </a:t>
            </a:r>
            <a:r>
              <a:rPr lang="pl-PL" sz="3800" b="1" dirty="0" smtClean="0"/>
              <a:t>INNE</a:t>
            </a:r>
            <a:r>
              <a:rPr lang="pl-PL" sz="3800" dirty="0" smtClean="0"/>
              <a:t> </a:t>
            </a:r>
            <a:endParaRPr lang="pl-PL" sz="3800" dirty="0"/>
          </a:p>
          <a:p>
            <a:pPr>
              <a:lnSpc>
                <a:spcPct val="120000"/>
              </a:lnSpc>
            </a:pPr>
            <a:r>
              <a:rPr lang="pl-PL" sz="3800" dirty="0"/>
              <a:t>Współpraca z Agencją – realizacja umowy, o której mowa w art. 31Ic ust 4 ustawy</a:t>
            </a:r>
            <a:br>
              <a:rPr lang="pl-PL" sz="3800" dirty="0"/>
            </a:br>
            <a:r>
              <a:rPr lang="pl-PL" sz="3800" dirty="0"/>
              <a:t> o świadczeniach, w zakresie świadczeń objętych przedmiotem postępowania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3800" dirty="0" smtClean="0"/>
              <a:t>5. </a:t>
            </a:r>
            <a:r>
              <a:rPr lang="pl-PL" sz="3800" b="1" dirty="0" smtClean="0"/>
              <a:t>CENY </a:t>
            </a:r>
            <a:r>
              <a:rPr lang="pl-PL" sz="3800" b="1" dirty="0"/>
              <a:t>ŚWIADCZEŃ OPIEKI ZDROWOTNEJ </a:t>
            </a:r>
            <a:r>
              <a:rPr lang="pl-PL" sz="3800" dirty="0"/>
              <a:t>- ocenianej poprzez odniesienie ceny jednostki rozliczeniowej zaproponowanej przez oferenta w </a:t>
            </a:r>
            <a:r>
              <a:rPr lang="pl-PL" sz="3800" dirty="0" smtClean="0"/>
              <a:t>ofercie    lub </a:t>
            </a:r>
            <a:r>
              <a:rPr lang="pl-PL" sz="3800" dirty="0"/>
              <a:t>stanowiącej końcowy wynik negocjacji w stosunku do ceny oczekiwanej przez NFZ w danym postępowaniu </a:t>
            </a:r>
            <a:br>
              <a:rPr lang="pl-PL" sz="3800" dirty="0"/>
            </a:br>
            <a:r>
              <a:rPr lang="pl-PL" sz="3800" dirty="0"/>
              <a:t>w sprawie zawarcia umowy - </a:t>
            </a:r>
            <a:r>
              <a:rPr lang="pl-PL" sz="3800" b="1" dirty="0"/>
              <a:t>ZAŁACZNIK 17 </a:t>
            </a:r>
          </a:p>
          <a:p>
            <a:pPr marL="0" indent="0">
              <a:lnSpc>
                <a:spcPct val="120000"/>
              </a:lnSpc>
              <a:buNone/>
            </a:pPr>
            <a:endParaRPr lang="pl-PL" sz="3800" dirty="0"/>
          </a:p>
          <a:p>
            <a:pPr marL="0" indent="0">
              <a:lnSpc>
                <a:spcPct val="120000"/>
              </a:lnSpc>
              <a:buNone/>
            </a:pPr>
            <a:r>
              <a:rPr lang="pl-PL" sz="3800" u="sng" dirty="0" smtClean="0"/>
              <a:t>!!!!!W </a:t>
            </a:r>
            <a:r>
              <a:rPr lang="pl-PL" sz="3800" u="sng" dirty="0"/>
              <a:t>przypadku uzyskania jednakowej łącznej oceny oferty przez co najmniej dwóch oferentów kryterium różnicującym oferty stanowi ocena uzyskana w kolejności według następujący kryteriów: jakość, kompleksowość, dostępność, ciągłość oraz cena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25260" y="112735"/>
            <a:ext cx="11953009" cy="1351128"/>
          </a:xfrm>
        </p:spPr>
        <p:txBody>
          <a:bodyPr>
            <a:noAutofit/>
          </a:bodyPr>
          <a:lstStyle/>
          <a:p>
            <a:pPr algn="ctr"/>
            <a:r>
              <a:rPr lang="pl-PL" altLang="pl-PL" sz="2000" dirty="0"/>
              <a:t>OCENA </a:t>
            </a:r>
            <a:r>
              <a:rPr lang="pl-PL" altLang="pl-PL" sz="2000" dirty="0" smtClean="0"/>
              <a:t>OFERT </a:t>
            </a:r>
            <a:br>
              <a:rPr lang="pl-PL" altLang="pl-PL" sz="2000" dirty="0" smtClean="0"/>
            </a:br>
            <a:r>
              <a:rPr lang="pl-PL" altLang="pl-PL" sz="2000" dirty="0" smtClean="0"/>
              <a:t>opierać </a:t>
            </a:r>
            <a:r>
              <a:rPr lang="pl-PL" altLang="pl-PL" sz="2000" dirty="0"/>
              <a:t>się będzie na podstawie zapisów </a:t>
            </a:r>
            <a:r>
              <a:rPr lang="pl-PL" altLang="pl-PL" sz="2000" dirty="0" smtClean="0"/>
              <a:t>Rozporządzenia </a:t>
            </a:r>
            <a:r>
              <a:rPr lang="pl-PL" altLang="pl-PL" sz="2000" dirty="0"/>
              <a:t>Ministra Zdrowia z dnia 5 sierpnia 2016 roku </a:t>
            </a:r>
            <a:r>
              <a:rPr lang="pl-PL" altLang="pl-PL" sz="2000" dirty="0" smtClean="0"/>
              <a:t/>
            </a:r>
            <a:br>
              <a:rPr lang="pl-PL" altLang="pl-PL" sz="2000" dirty="0" smtClean="0"/>
            </a:br>
            <a:r>
              <a:rPr lang="pl-PL" altLang="pl-PL" sz="2000" dirty="0" smtClean="0"/>
              <a:t>w </a:t>
            </a:r>
            <a:r>
              <a:rPr lang="pl-PL" altLang="pl-PL" sz="2000" dirty="0"/>
              <a:t>sprawie szczegółowych kryteriów wyboru ofert w postępowaniu w sprawie zawarcia umów o udzielanie świadczeń opieki zdrowotnej  </a:t>
            </a:r>
            <a:r>
              <a:rPr lang="pl-PL" altLang="pl-PL" sz="2000" dirty="0" smtClean="0"/>
              <a:t>(</a:t>
            </a:r>
            <a:r>
              <a:rPr lang="pl-PL" altLang="pl-PL" sz="2000" dirty="0"/>
              <a:t>Dz. U. 2016.1372 z </a:t>
            </a:r>
            <a:r>
              <a:rPr lang="pl-PL" altLang="pl-PL" sz="2000" dirty="0" err="1"/>
              <a:t>późn</a:t>
            </a:r>
            <a:r>
              <a:rPr lang="pl-PL" altLang="pl-PL" sz="2000" dirty="0"/>
              <a:t>. zm</a:t>
            </a:r>
            <a:r>
              <a:rPr lang="pl-PL" altLang="pl-PL" sz="2000" dirty="0" smtClean="0"/>
              <a:t>.) </a:t>
            </a:r>
            <a:r>
              <a:rPr lang="pl-PL" altLang="pl-PL" sz="2000" dirty="0"/>
              <a:t>- Załącznik 13</a:t>
            </a:r>
          </a:p>
        </p:txBody>
      </p:sp>
    </p:spTree>
    <p:extLst>
      <p:ext uri="{BB962C8B-B14F-4D97-AF65-F5344CB8AC3E}">
        <p14:creationId xmlns:p14="http://schemas.microsoft.com/office/powerpoint/2010/main" val="33649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309489" y="647114"/>
            <a:ext cx="11493305" cy="5963236"/>
          </a:xfrm>
        </p:spPr>
        <p:txBody>
          <a:bodyPr anchor="ctr">
            <a:normAutofit fontScale="32500" lnSpcReduction="20000"/>
          </a:bodyPr>
          <a:lstStyle/>
          <a:p>
            <a:pPr>
              <a:lnSpc>
                <a:spcPct val="150000"/>
              </a:lnSpc>
            </a:pPr>
            <a:endParaRPr lang="pl-PL" sz="3600" dirty="0"/>
          </a:p>
          <a:p>
            <a:pPr marL="360363" indent="-360363">
              <a:lnSpc>
                <a:spcPct val="150000"/>
              </a:lnSpc>
              <a:buAutoNum type="arabicPeriod"/>
            </a:pPr>
            <a:r>
              <a:rPr lang="pl-PL" sz="6000" dirty="0" smtClean="0"/>
              <a:t>certyfikat </a:t>
            </a:r>
            <a:r>
              <a:rPr lang="pl-PL" sz="6000" dirty="0"/>
              <a:t>ma zastosowanie w przedmiocie postępowania, na który złożono </a:t>
            </a:r>
            <a:r>
              <a:rPr lang="pl-PL" sz="6000" dirty="0" smtClean="0"/>
              <a:t>ofertę;</a:t>
            </a:r>
          </a:p>
          <a:p>
            <a:pPr marL="360363" indent="-360363">
              <a:lnSpc>
                <a:spcPct val="150000"/>
              </a:lnSpc>
              <a:buAutoNum type="arabicPeriod"/>
            </a:pPr>
            <a:r>
              <a:rPr lang="pl-PL" sz="6000" dirty="0" smtClean="0"/>
              <a:t>certyfikat </a:t>
            </a:r>
            <a:r>
              <a:rPr lang="pl-PL" sz="6000" dirty="0"/>
              <a:t>obejmuje miejsce udzielania świadczeń wskazane w </a:t>
            </a:r>
            <a:r>
              <a:rPr lang="pl-PL" sz="6000" dirty="0" smtClean="0"/>
              <a:t>ofercie;</a:t>
            </a:r>
            <a:endParaRPr lang="pl-PL" sz="6000" dirty="0"/>
          </a:p>
          <a:p>
            <a:pPr marL="360363" indent="-360363">
              <a:lnSpc>
                <a:spcPct val="150000"/>
              </a:lnSpc>
              <a:buFont typeface="+mj-lt"/>
              <a:buAutoNum type="arabicPeriod"/>
            </a:pPr>
            <a:r>
              <a:rPr lang="pl-PL" sz="6000" dirty="0" smtClean="0"/>
              <a:t>certyfikat </a:t>
            </a:r>
            <a:r>
              <a:rPr lang="pl-PL" sz="6000" dirty="0"/>
              <a:t>jest wydany przez jednostkę certyfikującą systemy zarządzania posiadającą akredytację udzieloną przez Polskie Centrum Akredytacji lub przez jednostkę akredytującą będącą sygnatariuszem porozumienia </a:t>
            </a:r>
            <a:r>
              <a:rPr lang="pl-PL" sz="6000" dirty="0" smtClean="0"/>
              <a:t>o </a:t>
            </a:r>
            <a:r>
              <a:rPr lang="pl-PL" sz="6000" dirty="0"/>
              <a:t>wzajemnym uznawaniu „EA </a:t>
            </a:r>
            <a:r>
              <a:rPr lang="pl-PL" sz="6000" dirty="0" err="1"/>
              <a:t>Multilateral</a:t>
            </a:r>
            <a:r>
              <a:rPr lang="pl-PL" sz="6000" dirty="0"/>
              <a:t> Agreement” i jest opatrzony symbolem akredytacji jednostki </a:t>
            </a:r>
            <a:r>
              <a:rPr lang="pl-PL" sz="6000" dirty="0" smtClean="0"/>
              <a:t>akredytującej;</a:t>
            </a:r>
          </a:p>
          <a:p>
            <a:pPr marL="360363" indent="-360363">
              <a:lnSpc>
                <a:spcPct val="150000"/>
              </a:lnSpc>
              <a:buFont typeface="+mj-lt"/>
              <a:buAutoNum type="arabicPeriod"/>
            </a:pPr>
            <a:r>
              <a:rPr lang="pl-PL" sz="6000" dirty="0" smtClean="0"/>
              <a:t>certyfikat </a:t>
            </a:r>
            <a:r>
              <a:rPr lang="pl-PL" sz="6000" dirty="0"/>
              <a:t>jest wydany w zakresie systemów zarządzania: ISO 9001, ISO/IEC 27001, ISO 17025 lub 15189 - zgodnie z ich przyporządkowaniem do poszczególnych zakresów świadczeń wynikającym z załączników do </a:t>
            </a:r>
            <a:r>
              <a:rPr lang="pl-PL" sz="6000" dirty="0" smtClean="0"/>
              <a:t>rozporządzenia;</a:t>
            </a:r>
          </a:p>
          <a:p>
            <a:pPr marL="360363" indent="-360363">
              <a:lnSpc>
                <a:spcPct val="150000"/>
              </a:lnSpc>
              <a:buFont typeface="+mj-lt"/>
              <a:buAutoNum type="arabicPeriod"/>
            </a:pPr>
            <a:r>
              <a:rPr lang="pl-PL" sz="6000" dirty="0" smtClean="0"/>
              <a:t>akredytacja</a:t>
            </a:r>
            <a:r>
              <a:rPr lang="pl-PL" sz="6000" dirty="0"/>
              <a:t>, o której mowa w pkt 3, obejmuje certyfikację systemów zarządzania wymienionych w pkt 4 oraz jest wydana w zakresie usług medycznych (branża „Zdrowie i opieka społeczna” zgodnie z kodem 38 EA, w przypadku: ISO 9001, ISO 14001, PN-N 18001 lub OHSAS 18001).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79636" y="75614"/>
            <a:ext cx="11953009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Kryterium posiadania certyfikatu systemu </a:t>
            </a:r>
            <a:r>
              <a:rPr lang="pl-PL" dirty="0" smtClean="0"/>
              <a:t>zarządzania </a:t>
            </a:r>
            <a:r>
              <a:rPr lang="pl-PL" dirty="0"/>
              <a:t>jest spełnione, </a:t>
            </a:r>
            <a:r>
              <a:rPr lang="pl-PL" dirty="0" smtClean="0"/>
              <a:t>jeżeli: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20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4785" y="285750"/>
            <a:ext cx="11953009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Oświadczenie personelu: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251" y="0"/>
            <a:ext cx="4685299" cy="6943725"/>
          </a:xfrm>
          <a:prstGeom prst="rect">
            <a:avLst/>
          </a:prstGeom>
        </p:spPr>
      </p:pic>
      <p:sp>
        <p:nvSpPr>
          <p:cNvPr id="6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219075" y="971551"/>
            <a:ext cx="6286932" cy="2781299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pl-PL" sz="3600" dirty="0" smtClean="0"/>
              <a:t>do oferty należy dołączyć oryginał oświadczenia podpisanego przez personel wskazany w ofercie</a:t>
            </a:r>
            <a:endParaRPr lang="pl-PL" sz="3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134786" y="3904401"/>
            <a:ext cx="6371222" cy="19389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pl-PL" sz="2000" dirty="0"/>
              <a:t>Zarządzenie wewnętrzne Dyrektora Śląskiego Oddziału Wojewódzkiego Narodowego Funduszu Zdrowia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Katowicach Nr 289/2021 z dnia 17 grudnia 2021 r.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w </a:t>
            </a:r>
            <a:r>
              <a:rPr lang="pl-PL" sz="2000" dirty="0"/>
              <a:t>sprawie wprowadzenia zasad weryfikacji oferentów uczestniczących </a:t>
            </a:r>
            <a:r>
              <a:rPr lang="pl-PL" sz="2000" dirty="0" smtClean="0"/>
              <a:t>w </a:t>
            </a:r>
            <a:r>
              <a:rPr lang="pl-PL" sz="2000" dirty="0"/>
              <a:t>postępowaniach poprzedzających zawarcie umów o udzielanie świadczeń opieki zdrowotnej</a:t>
            </a:r>
          </a:p>
        </p:txBody>
      </p:sp>
    </p:spTree>
    <p:extLst>
      <p:ext uri="{BB962C8B-B14F-4D97-AF65-F5344CB8AC3E}">
        <p14:creationId xmlns:p14="http://schemas.microsoft.com/office/powerpoint/2010/main" val="18449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701187" y="1662545"/>
            <a:ext cx="10277475" cy="3835578"/>
          </a:xfrm>
        </p:spPr>
        <p:txBody>
          <a:bodyPr anchor="ctr">
            <a:normAutofit/>
          </a:bodyPr>
          <a:lstStyle/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Podział na grupy powiatów w programie raka piersi – etap podstawowy </a:t>
            </a:r>
            <a:endParaRPr lang="pl-PL" sz="2200" dirty="0" smtClean="0"/>
          </a:p>
          <a:p>
            <a:pPr marL="457200" lvl="1" indent="0">
              <a:lnSpc>
                <a:spcPct val="130000"/>
              </a:lnSpc>
              <a:buNone/>
            </a:pPr>
            <a:r>
              <a:rPr lang="pl-PL" sz="2200" dirty="0"/>
              <a:t>	</a:t>
            </a:r>
            <a:r>
              <a:rPr lang="pl-PL" sz="2200" b="1" dirty="0" smtClean="0"/>
              <a:t>– 4 </a:t>
            </a:r>
            <a:r>
              <a:rPr lang="pl-PL" sz="2200" b="1" dirty="0"/>
              <a:t>grupy powiatów:</a:t>
            </a:r>
          </a:p>
          <a:p>
            <a:pPr marL="457200" lvl="1" indent="0">
              <a:lnSpc>
                <a:spcPct val="130000"/>
              </a:lnSpc>
              <a:buNone/>
            </a:pPr>
            <a:endParaRPr lang="pl-PL" sz="1600" dirty="0"/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grupa powiatów I (południowa)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2200" dirty="0" smtClean="0"/>
              <a:t>grupa </a:t>
            </a:r>
            <a:r>
              <a:rPr lang="pl-PL" sz="2200" dirty="0"/>
              <a:t>powiatów II (północna)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2200" dirty="0" smtClean="0"/>
              <a:t>grupa </a:t>
            </a:r>
            <a:r>
              <a:rPr lang="pl-PL" sz="2200" dirty="0"/>
              <a:t>powiatów III (centralna) </a:t>
            </a:r>
          </a:p>
          <a:p>
            <a:pPr lvl="1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pl-PL" sz="2200" dirty="0" smtClean="0"/>
              <a:t>grupa </a:t>
            </a:r>
            <a:r>
              <a:rPr lang="pl-PL" sz="2200" dirty="0"/>
              <a:t>powiatów IV (zachodnia</a:t>
            </a:r>
            <a:r>
              <a:rPr lang="pl-PL" sz="2200" dirty="0" smtClean="0"/>
              <a:t>)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4785" y="285750"/>
            <a:ext cx="11953009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Obszary kontraktowania: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3891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701187" y="1477108"/>
            <a:ext cx="10277475" cy="4021015"/>
          </a:xfrm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endParaRPr lang="pl-PL" sz="3600" dirty="0" smtClean="0"/>
          </a:p>
          <a:p>
            <a:pPr>
              <a:lnSpc>
                <a:spcPct val="150000"/>
              </a:lnSpc>
            </a:pPr>
            <a:r>
              <a:rPr lang="pl-PL" sz="8800" dirty="0"/>
              <a:t>Podział na subregiony w programie badań prenatalnych - </a:t>
            </a:r>
            <a:r>
              <a:rPr lang="pl-PL" sz="8800" b="1" dirty="0"/>
              <a:t>5 subregionów</a:t>
            </a:r>
            <a:r>
              <a:rPr lang="pl-PL" sz="8800" dirty="0"/>
              <a:t>: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pl-PL" sz="88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800" dirty="0"/>
              <a:t>subregion południowy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800" dirty="0" smtClean="0"/>
              <a:t>subregion </a:t>
            </a:r>
            <a:r>
              <a:rPr lang="pl-PL" sz="8800" dirty="0"/>
              <a:t>północny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800" dirty="0" smtClean="0"/>
              <a:t>subregion </a:t>
            </a:r>
            <a:r>
              <a:rPr lang="pl-PL" sz="8800" dirty="0"/>
              <a:t>zachodni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800" dirty="0" smtClean="0"/>
              <a:t>subregion </a:t>
            </a:r>
            <a:r>
              <a:rPr lang="pl-PL" sz="8800" dirty="0" err="1"/>
              <a:t>centralno</a:t>
            </a:r>
            <a:r>
              <a:rPr lang="pl-PL" sz="8800" dirty="0"/>
              <a:t> - zachodni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8800" dirty="0" smtClean="0"/>
              <a:t>subregion </a:t>
            </a:r>
            <a:r>
              <a:rPr lang="pl-PL" sz="8800" dirty="0" err="1"/>
              <a:t>centralno</a:t>
            </a:r>
            <a:r>
              <a:rPr lang="pl-PL" sz="8800" dirty="0"/>
              <a:t> - </a:t>
            </a:r>
            <a:r>
              <a:rPr lang="pl-PL" sz="8800" dirty="0" smtClean="0"/>
              <a:t>wschodni</a:t>
            </a:r>
            <a:endParaRPr lang="pl-PL" sz="3600" b="1" dirty="0" smtClean="0"/>
          </a:p>
          <a:p>
            <a:pPr marL="0" indent="0">
              <a:lnSpc>
                <a:spcPct val="150000"/>
              </a:lnSpc>
              <a:buNone/>
            </a:pPr>
            <a:endParaRPr lang="pl-PL" sz="3600" b="1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4785" y="285750"/>
            <a:ext cx="11953009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Obszary kontraktowania: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351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701187" y="1477108"/>
            <a:ext cx="10277475" cy="4021015"/>
          </a:xfrm>
        </p:spPr>
        <p:txBody>
          <a:bodyPr anchor="ctr"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pl-PL" b="1" dirty="0"/>
              <a:t>WOJEWÓDZTWO ŚLĄSKIE</a:t>
            </a:r>
            <a:r>
              <a:rPr lang="pl-PL" dirty="0"/>
              <a:t> w przypadku </a:t>
            </a:r>
            <a:r>
              <a:rPr lang="pl-PL" sz="3600" dirty="0" smtClean="0"/>
              <a:t>:</a:t>
            </a:r>
            <a:endParaRPr lang="pl-PL" sz="36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raka szyjki macicy - etap pogłębionej diagnostyki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raka piersi - etap pogłębionej diagnostyki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chorób </a:t>
            </a:r>
            <a:r>
              <a:rPr lang="pl-PL" sz="3200" dirty="0" err="1"/>
              <a:t>odtytoniowych</a:t>
            </a:r>
            <a:r>
              <a:rPr lang="pl-PL" sz="3200" dirty="0"/>
              <a:t> (w tym </a:t>
            </a:r>
            <a:r>
              <a:rPr lang="pl-PL" sz="3200" dirty="0" err="1"/>
              <a:t>pochp</a:t>
            </a:r>
            <a:r>
              <a:rPr lang="pl-PL" sz="3200" dirty="0"/>
              <a:t>)- etap specjalistyczny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chorób </a:t>
            </a:r>
            <a:r>
              <a:rPr lang="pl-PL" sz="3200" dirty="0" err="1"/>
              <a:t>odtytoniowych</a:t>
            </a:r>
            <a:r>
              <a:rPr lang="pl-PL" sz="3200" dirty="0"/>
              <a:t> (w tym </a:t>
            </a:r>
            <a:r>
              <a:rPr lang="pl-PL" sz="3200" dirty="0" err="1"/>
              <a:t>pochp</a:t>
            </a:r>
            <a:r>
              <a:rPr lang="pl-PL" sz="3200" dirty="0"/>
              <a:t>) - etap podstawowy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raka szyjki macicy - etap diagnostyczny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3200" dirty="0" smtClean="0"/>
              <a:t>program </a:t>
            </a:r>
            <a:r>
              <a:rPr lang="pl-PL" sz="3200" dirty="0"/>
              <a:t>profilaktyki raka piersi - etap podstawowy - w pracowni mobilnej 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4785" y="285750"/>
            <a:ext cx="11953009" cy="1143000"/>
          </a:xfrm>
        </p:spPr>
        <p:txBody>
          <a:bodyPr>
            <a:normAutofit/>
          </a:bodyPr>
          <a:lstStyle/>
          <a:p>
            <a:r>
              <a:rPr lang="pl-PL" dirty="0" smtClean="0"/>
              <a:t>Obszary kontraktowania: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221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440576" y="1188720"/>
            <a:ext cx="11363497" cy="4788131"/>
          </a:xfrm>
        </p:spPr>
        <p:txBody>
          <a:bodyPr anchor="ctr">
            <a:normAutofit/>
          </a:bodyPr>
          <a:lstStyle/>
          <a:p>
            <a:r>
              <a:rPr lang="pl-PL" sz="2000" dirty="0"/>
              <a:t>PROGRAM PROFILAKTYKI RAKA PIERSI - ETAP PODSTAWOWY- w pracowni stacjonarnej </a:t>
            </a:r>
            <a:r>
              <a:rPr lang="pl-PL" sz="2000" dirty="0" smtClean="0"/>
              <a:t>- 12,63 </a:t>
            </a:r>
            <a:r>
              <a:rPr lang="pl-PL" sz="2000" dirty="0"/>
              <a:t>zł/punkt</a:t>
            </a:r>
          </a:p>
          <a:p>
            <a:r>
              <a:rPr lang="pl-PL" sz="2000" dirty="0"/>
              <a:t>PROGRAM PROFILAKTYKI RAKA PIERSI -  ETAP PODSTAWOWY- w pracowni mobilnej </a:t>
            </a:r>
            <a:r>
              <a:rPr lang="pl-PL" sz="2000" dirty="0" smtClean="0"/>
              <a:t>- 12,54 </a:t>
            </a:r>
            <a:r>
              <a:rPr lang="pl-PL" sz="2000" dirty="0"/>
              <a:t>zł/punkt</a:t>
            </a:r>
          </a:p>
          <a:p>
            <a:r>
              <a:rPr lang="pl-PL" sz="2000" dirty="0"/>
              <a:t>PROGRAM PROFILAKTYKI RAKA PIERSI - ETAP POGŁĘBIONEJ DIAGNOSTYKI </a:t>
            </a:r>
            <a:r>
              <a:rPr lang="pl-PL" sz="2000" dirty="0" smtClean="0"/>
              <a:t>- 12,57 </a:t>
            </a:r>
            <a:r>
              <a:rPr lang="pl-PL" sz="2000" dirty="0"/>
              <a:t>zł/punkt</a:t>
            </a:r>
          </a:p>
          <a:p>
            <a:r>
              <a:rPr lang="pl-PL" sz="2000" dirty="0"/>
              <a:t>PROGRAM PROFILAKTYKI RAKA SZYJKI MACICY - ETAP DIAGNOSTYCZNY </a:t>
            </a:r>
            <a:r>
              <a:rPr lang="pl-PL" sz="2000" dirty="0" smtClean="0"/>
              <a:t>- 12,54 </a:t>
            </a:r>
            <a:r>
              <a:rPr lang="pl-PL" sz="2000" dirty="0"/>
              <a:t>zł/punkt</a:t>
            </a:r>
          </a:p>
          <a:p>
            <a:r>
              <a:rPr lang="pl-PL" sz="2000" dirty="0"/>
              <a:t>PROGRAM PROFILAKTYKI RAKA SZYJKI MACICY - ETAP POGŁĘBIONEJ DIAGNOSTYKI </a:t>
            </a:r>
            <a:r>
              <a:rPr lang="pl-PL" sz="2000" dirty="0" smtClean="0"/>
              <a:t>- 12,53 zł/punkt</a:t>
            </a:r>
            <a:endParaRPr lang="pl-PL" sz="2000" dirty="0"/>
          </a:p>
          <a:p>
            <a:r>
              <a:rPr lang="pl-PL" sz="2000" dirty="0"/>
              <a:t>PROGRAM BADAŃ PRENATALNYCH </a:t>
            </a:r>
            <a:r>
              <a:rPr lang="pl-PL" sz="2000" dirty="0" smtClean="0"/>
              <a:t>- </a:t>
            </a:r>
            <a:r>
              <a:rPr lang="pl-PL" sz="2000" dirty="0"/>
              <a:t>12,56 </a:t>
            </a:r>
            <a:r>
              <a:rPr lang="pl-PL" sz="2000" dirty="0" smtClean="0"/>
              <a:t>zł/punkt</a:t>
            </a:r>
            <a:endParaRPr lang="pl-PL" sz="2000" dirty="0"/>
          </a:p>
          <a:p>
            <a:r>
              <a:rPr lang="pl-PL" sz="2000" dirty="0"/>
              <a:t>PROGRAM PROFILAKTYKI CHORÓB ODTYTONIOWYCH - ETAP </a:t>
            </a:r>
            <a:r>
              <a:rPr lang="pl-PL" sz="2000" dirty="0" smtClean="0"/>
              <a:t>PODSTAWOWY - </a:t>
            </a:r>
            <a:r>
              <a:rPr lang="pl-PL" sz="2000" dirty="0"/>
              <a:t>12,54 </a:t>
            </a:r>
            <a:r>
              <a:rPr lang="pl-PL" sz="2000" dirty="0" smtClean="0"/>
              <a:t>zł/punkt</a:t>
            </a:r>
            <a:endParaRPr lang="pl-PL" sz="2000" dirty="0"/>
          </a:p>
          <a:p>
            <a:r>
              <a:rPr lang="pl-PL" sz="2000" dirty="0"/>
              <a:t>PROGRAM PROFILAKTYKI CHORÓB ODTYTONIOWYCH - ETAP SPECJALISTYCZNY </a:t>
            </a:r>
            <a:r>
              <a:rPr lang="pl-PL" sz="2000" dirty="0" smtClean="0"/>
              <a:t>- 12,54 zł/punkt</a:t>
            </a:r>
            <a:endParaRPr lang="pl-PL" sz="20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34785" y="285750"/>
            <a:ext cx="11953009" cy="753341"/>
          </a:xfrm>
        </p:spPr>
        <p:txBody>
          <a:bodyPr>
            <a:normAutofit/>
          </a:bodyPr>
          <a:lstStyle/>
          <a:p>
            <a:r>
              <a:rPr lang="pl-PL" dirty="0" smtClean="0"/>
              <a:t>Cena oczekiwana: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03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>
          <a:xfrm>
            <a:off x="4581181" y="2265528"/>
            <a:ext cx="6235099" cy="2169994"/>
          </a:xfrm>
        </p:spPr>
        <p:txBody>
          <a:bodyPr anchor="ctr"/>
          <a:lstStyle/>
          <a:p>
            <a:pPr algn="ctr"/>
            <a:r>
              <a:rPr lang="pl-PL" dirty="0" smtClean="0"/>
              <a:t>Dziękuję za uwagę!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973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1948411"/>
            <a:ext cx="10515600" cy="3038475"/>
          </a:xfrm>
        </p:spPr>
        <p:txBody>
          <a:bodyPr>
            <a:normAutofit fontScale="77500" lnSpcReduction="20000"/>
          </a:bodyPr>
          <a:lstStyle/>
          <a:p>
            <a:pPr lvl="0" eaLnBrk="0" fontAlgn="base" hangingPunct="0"/>
            <a:r>
              <a:rPr lang="pl-PL" dirty="0"/>
              <a:t>W rodzaju profilaktyczne programy zdrowotne, wyodrębnia się:</a:t>
            </a:r>
          </a:p>
          <a:p>
            <a:pPr lvl="0" eaLnBrk="0" fontAlgn="base" hangingPunct="0"/>
            <a:r>
              <a:rPr lang="pl-PL" dirty="0"/>
              <a:t>program profilaktyki raka szyjki macicy, którego zasady realizacji określone są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załączniku nr 3 do zarządzenia – etap diagnostyczny i etap pogłębionej diagnostyki</a:t>
            </a:r>
          </a:p>
          <a:p>
            <a:pPr lvl="0" eaLnBrk="0" fontAlgn="base" hangingPunct="0"/>
            <a:r>
              <a:rPr lang="pl-PL" dirty="0"/>
              <a:t>program profilaktyki raka piersi, którego zasady realizacji określone są w załączniku nr 4 do zarządzenia – etap podstawowy i etap pogłębionej diagnostyki</a:t>
            </a:r>
          </a:p>
          <a:p>
            <a:pPr lvl="0" eaLnBrk="0" fontAlgn="base" hangingPunct="0"/>
            <a:r>
              <a:rPr lang="pl-PL" dirty="0"/>
              <a:t>program badań prenatalnych, którego zasady realizacji określone są w załączniku nr 5 do zarządzenia;</a:t>
            </a:r>
          </a:p>
          <a:p>
            <a:pPr lvl="0" eaLnBrk="0" fontAlgn="base" hangingPunct="0"/>
            <a:r>
              <a:rPr lang="pl-PL" dirty="0"/>
              <a:t>program profilaktyki chorób </a:t>
            </a:r>
            <a:r>
              <a:rPr lang="pl-PL" dirty="0" err="1"/>
              <a:t>odtytoniowych</a:t>
            </a:r>
            <a:r>
              <a:rPr lang="pl-PL" dirty="0"/>
              <a:t> (w tym przewlekłej obturacyjnej choroby płuc - zwanej dalej "</a:t>
            </a:r>
            <a:r>
              <a:rPr lang="pl-PL" dirty="0" err="1"/>
              <a:t>POChP</a:t>
            </a:r>
            <a:r>
              <a:rPr lang="pl-PL" dirty="0"/>
              <a:t>"), którego zasady realizacji określone są w załączniku nr 6 do zarządzenia- etap podstawowy i etap specjalistyczny</a:t>
            </a:r>
          </a:p>
          <a:p>
            <a:endParaRPr lang="pl-PL" dirty="0"/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/>
              <a:t>Zarządzenie Nr 111/2022/DSOZ Prezesa NFZ - określenia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7402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1948411"/>
            <a:ext cx="10515600" cy="3205480"/>
          </a:xfrm>
        </p:spPr>
        <p:txBody>
          <a:bodyPr>
            <a:normAutofit fontScale="92500" lnSpcReduction="10000"/>
          </a:bodyPr>
          <a:lstStyle/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1 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– </a:t>
            </a:r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Katalog zakresów i świadczeń </a:t>
            </a:r>
          </a:p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2 –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Wzór umowy</a:t>
            </a:r>
          </a:p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3 – Zasady realizacji programu profilaktyki raka szyjki macicy </a:t>
            </a:r>
          </a:p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4 –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Zasady realizacji programu profilaktyki raka piersi</a:t>
            </a:r>
          </a:p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5 –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Zasady realizacji programu badań prenatalnych</a:t>
            </a:r>
          </a:p>
          <a:p>
            <a:r>
              <a:rPr lang="pl-PL" altLang="pl-PL" b="1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załącznik nr 6 – Zasady realizacji programu profilaktyki 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chorób </a:t>
            </a:r>
            <a:r>
              <a:rPr lang="pl-PL" altLang="pl-PL" b="1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odtytoniowych</a:t>
            </a:r>
            <a:r>
              <a:rPr lang="pl-PL" altLang="pl-PL" b="1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(w tym POCHP)</a:t>
            </a:r>
          </a:p>
          <a:p>
            <a:endParaRPr lang="pl-PL" b="1" dirty="0">
              <a:latin typeface="+mj-lt"/>
            </a:endParaRPr>
          </a:p>
        </p:txBody>
      </p:sp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4000" dirty="0" smtClean="0"/>
              <a:t>Zarządzenie </a:t>
            </a:r>
            <a:r>
              <a:rPr lang="pl-PL" sz="4000" dirty="0"/>
              <a:t>Nr 111/2022/DSOZ Prezesa NFZ </a:t>
            </a:r>
            <a:r>
              <a:rPr lang="pl-PL" sz="4000" dirty="0" smtClean="0"/>
              <a:t>– zawiera załączniki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754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522885" y="756457"/>
            <a:ext cx="11555384" cy="1670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</a:t>
            </a:r>
            <a:r>
              <a:rPr lang="pl-PL" dirty="0" smtClean="0"/>
              <a:t>rodzaju: </a:t>
            </a:r>
            <a:r>
              <a:rPr lang="pl-PL" dirty="0"/>
              <a:t>profilaktyczne programy zdrowotne stosuje się jako sposób rozliczania świadczeń </a:t>
            </a:r>
            <a:r>
              <a:rPr lang="pl-PL" dirty="0" smtClean="0"/>
              <a:t>cenę </a:t>
            </a:r>
            <a:r>
              <a:rPr lang="pl-PL" dirty="0"/>
              <a:t>jednostkową jednostki rozliczeniowej (punktu</a:t>
            </a:r>
            <a:r>
              <a:rPr lang="pl-PL" dirty="0" smtClean="0"/>
              <a:t>), </a:t>
            </a:r>
            <a:r>
              <a:rPr lang="pl-PL" dirty="0"/>
              <a:t>odpowiadający wybranym świadczeniom określonym w załączniku nr 1 do </a:t>
            </a:r>
            <a:r>
              <a:rPr lang="pl-PL" dirty="0" smtClean="0"/>
              <a:t>zarządzenia Nr 111/2022/DSOZ – KATALOG </a:t>
            </a:r>
            <a:r>
              <a:rPr lang="pl-PL" dirty="0"/>
              <a:t>ZAKRESÓW I </a:t>
            </a:r>
            <a:r>
              <a:rPr lang="pl-PL" dirty="0" smtClean="0"/>
              <a:t>ŚWIADCZEŃ: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sz="1200" dirty="0"/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"/>
            <a:ext cx="10515600" cy="65135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558874"/>
              </p:ext>
            </p:extLst>
          </p:nvPr>
        </p:nvGraphicFramePr>
        <p:xfrm>
          <a:off x="175365" y="2532420"/>
          <a:ext cx="11686786" cy="384907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65908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2085564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818510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374596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742208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69314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1072114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10.7000.156.02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Program profilaktyki raka szyjki macicy – etap diagnostyczny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5.12.00.0000006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PROCEDURA DIAGNOSTYCZNA</a:t>
                      </a:r>
                      <a:r>
                        <a:rPr lang="pl-PL" sz="1800" baseline="0" dirty="0" smtClean="0"/>
                        <a:t> </a:t>
                      </a:r>
                      <a:br>
                        <a:rPr lang="pl-PL" sz="1800" baseline="0" dirty="0" smtClean="0"/>
                      </a:br>
                      <a:r>
                        <a:rPr lang="pl-PL" sz="1800" dirty="0" smtClean="0"/>
                        <a:t>W PROGRAMIE</a:t>
                      </a:r>
                      <a:r>
                        <a:rPr lang="pl-PL" sz="1800" baseline="0" dirty="0" smtClean="0"/>
                        <a:t> </a:t>
                      </a:r>
                      <a:r>
                        <a:rPr lang="pl-PL" sz="1800" dirty="0" smtClean="0"/>
                        <a:t>PROFILAKTYKI</a:t>
                      </a:r>
                      <a:br>
                        <a:rPr lang="pl-PL" sz="1800" dirty="0" smtClean="0"/>
                      </a:br>
                      <a:r>
                        <a:rPr lang="pl-PL" sz="1800" dirty="0" smtClean="0"/>
                        <a:t>RAKA SZYJKI MACICY 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2,63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6535206"/>
                  </a:ext>
                </a:extLst>
              </a:tr>
              <a:tr h="93460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10.0000.156.02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Program profilaktyki raka szyjki macicy – etap pogłębionej diagnostyki</a:t>
                      </a:r>
                    </a:p>
                    <a:p>
                      <a:endParaRPr lang="pl-PL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pl-PL" dirty="0"/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5.12.00.0000052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KOLPOSKOPIA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11,00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809459"/>
                  </a:ext>
                </a:extLst>
              </a:tr>
              <a:tr h="1032603">
                <a:tc vMerge="1">
                  <a:txBody>
                    <a:bodyPr/>
                    <a:lstStyle/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5.12.00.0000053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KOLPOSKOPIA Z CELOWANYM </a:t>
                      </a:r>
                    </a:p>
                    <a:p>
                      <a:r>
                        <a:rPr lang="pl-PL" sz="1800" dirty="0" smtClean="0"/>
                        <a:t>POBRANIEM WYCINKÓW I BADANIEM HISTOPATOLOGICZNYM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31,00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726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82879"/>
            <a:ext cx="10515600" cy="79802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 (cd.)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886212"/>
              </p:ext>
            </p:extLst>
          </p:nvPr>
        </p:nvGraphicFramePr>
        <p:xfrm>
          <a:off x="313150" y="1147155"/>
          <a:ext cx="11511421" cy="479564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40910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2054269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791222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308954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716066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85297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1828801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10.7940.158.02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Program profilaktyki raka piersi – etap podstawowy </a:t>
                      </a:r>
                      <a:br>
                        <a:rPr lang="pl-PL" sz="1800" dirty="0" smtClean="0"/>
                      </a:br>
                      <a:r>
                        <a:rPr lang="pl-PL" sz="1800" dirty="0" smtClean="0"/>
                        <a:t>– w pracowni stacjonarnej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 smtClean="0"/>
                        <a:t>5.12.00.0000066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PORADA NA ETAPIE PODSTAWOWYM PROGRAMU PROFILAKTYKI RAKA PIERSI </a:t>
                      </a:r>
                      <a:br>
                        <a:rPr lang="pl-PL" sz="1800" dirty="0" smtClean="0"/>
                      </a:br>
                      <a:r>
                        <a:rPr lang="pl-PL" sz="1800" dirty="0" smtClean="0"/>
                        <a:t>– w pracowni stacjonarnej </a:t>
                      </a:r>
                      <a:br>
                        <a:rPr lang="pl-PL" sz="1800" dirty="0" smtClean="0"/>
                      </a:b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/>
                        <a:t>9,45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6036211"/>
                  </a:ext>
                </a:extLst>
              </a:tr>
              <a:tr h="20524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10.7940.159.02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Program profilaktyki raka piersi – etap podstawowy </a:t>
                      </a:r>
                      <a:br>
                        <a:rPr lang="pl-PL" sz="1800" dirty="0" smtClean="0"/>
                      </a:br>
                      <a:r>
                        <a:rPr lang="pl-PL" sz="1800" dirty="0" smtClean="0"/>
                        <a:t>– w pracowni mobilnej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pl-PL" sz="1800" dirty="0" smtClean="0"/>
                        <a:t>5.12.00.0000067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PORADA NA ETAPIE PODSTAWOWYM PROGRAMU PROFILAKTYKI RAKA PIERSI </a:t>
                      </a:r>
                      <a:br>
                        <a:rPr lang="pl-PL" sz="1800" dirty="0" smtClean="0"/>
                      </a:br>
                      <a:r>
                        <a:rPr lang="pl-PL" sz="1800" dirty="0" smtClean="0"/>
                        <a:t>– w pracowni mobilnej </a:t>
                      </a:r>
                      <a:br>
                        <a:rPr lang="pl-PL" sz="1800" dirty="0" smtClean="0"/>
                      </a:b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pl-PL" sz="300" dirty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9,45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157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6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22885" y="182879"/>
            <a:ext cx="10515600" cy="798023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Sposób rozliczania świadczeń (cd.)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112026"/>
              </p:ext>
            </p:extLst>
          </p:nvPr>
        </p:nvGraphicFramePr>
        <p:xfrm>
          <a:off x="313150" y="1147154"/>
          <a:ext cx="11511421" cy="497402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40910">
                  <a:extLst>
                    <a:ext uri="{9D8B030D-6E8A-4147-A177-3AD203B41FA5}">
                      <a16:colId xmlns:a16="http://schemas.microsoft.com/office/drawing/2014/main" val="898269445"/>
                    </a:ext>
                  </a:extLst>
                </a:gridCol>
                <a:gridCol w="1878107">
                  <a:extLst>
                    <a:ext uri="{9D8B030D-6E8A-4147-A177-3AD203B41FA5}">
                      <a16:colId xmlns:a16="http://schemas.microsoft.com/office/drawing/2014/main" val="512421755"/>
                    </a:ext>
                  </a:extLst>
                </a:gridCol>
                <a:gridCol w="1967384">
                  <a:extLst>
                    <a:ext uri="{9D8B030D-6E8A-4147-A177-3AD203B41FA5}">
                      <a16:colId xmlns:a16="http://schemas.microsoft.com/office/drawing/2014/main" val="1746974454"/>
                    </a:ext>
                  </a:extLst>
                </a:gridCol>
                <a:gridCol w="4308954">
                  <a:extLst>
                    <a:ext uri="{9D8B030D-6E8A-4147-A177-3AD203B41FA5}">
                      <a16:colId xmlns:a16="http://schemas.microsoft.com/office/drawing/2014/main" val="1170756358"/>
                    </a:ext>
                  </a:extLst>
                </a:gridCol>
                <a:gridCol w="1716066">
                  <a:extLst>
                    <a:ext uri="{9D8B030D-6E8A-4147-A177-3AD203B41FA5}">
                      <a16:colId xmlns:a16="http://schemas.microsoft.com/office/drawing/2014/main" val="296120015"/>
                    </a:ext>
                  </a:extLst>
                </a:gridCol>
              </a:tblGrid>
              <a:tr h="115287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zakresu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Kod</a:t>
                      </a:r>
                    </a:p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Nazwa świadczenia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Waga punktowa świadczeń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1072946"/>
                  </a:ext>
                </a:extLst>
              </a:tr>
              <a:tr h="526297">
                <a:tc rowSpan="5"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10.0000.157.02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l"/>
                      <a:r>
                        <a:rPr lang="pl-PL" sz="1800" dirty="0" smtClean="0"/>
                        <a:t>Program profilaktyki raka piersi – etap pogłębionej diagnostyki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5.12.00.0000054</a:t>
                      </a:r>
                      <a:endParaRPr lang="pl-PL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PORADA NA ETAPIE POGŁĘBIONEJ DIAGNOSTYKI PROGRAMU PROFILAKTYKI RAKA PIERSI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2,10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36211"/>
                  </a:ext>
                </a:extLst>
              </a:tr>
              <a:tr h="24643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5.12.00.0000055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sz="1600" dirty="0" smtClean="0">
                          <a:solidFill>
                            <a:schemeClr val="tx1"/>
                          </a:solidFill>
                        </a:rPr>
                        <a:t>MAMMOGRAFIA</a:t>
                      </a:r>
                      <a:r>
                        <a:rPr lang="pl-PL" sz="1600" baseline="0" dirty="0" smtClean="0">
                          <a:solidFill>
                            <a:schemeClr val="tx1"/>
                          </a:solidFill>
                        </a:rPr>
                        <a:t> UZUPEŁNIAJĄCA</a:t>
                      </a:r>
                      <a:endParaRPr lang="pl-PL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7,35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0407117"/>
                  </a:ext>
                </a:extLst>
              </a:tr>
              <a:tr h="7121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5.12.00.0000056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USG PIERSI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5,25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2822014"/>
                  </a:ext>
                </a:extLst>
              </a:tr>
              <a:tr h="5011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5.12.00.0000061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BIOPSJA CIENKOIGŁOWA JEDNEJ ZMIANY OGNISKOWEJ Z UŻYCIEM TECHNIKI OBRAZOWEJ, Z BADANIEM CYTOLOGICZNYM (2-4 ROZMAZY; KONIECZNA DOKUMENTACJA FOTOGRAFICZNA KOŃCA IGŁY W NAKŁUWANEJ ZMIANIE)</a:t>
                      </a:r>
                      <a:endParaRPr lang="pl-PL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15,00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8488501"/>
                  </a:ext>
                </a:extLst>
              </a:tr>
              <a:tr h="4611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 smtClean="0"/>
                        <a:t>5.12.00.0000062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BIOPSJA GRUBOIGŁOWA PIERSI PRZEZSKÓRNA Z PEŁNĄ DIAGNOSTYKĄ (BADANIE HIST.-PAT.) Z UŻYCIEM TECHNIK OBRAZOWYCH </a:t>
                      </a:r>
                      <a:r>
                        <a:rPr lang="pl-PL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800" dirty="0" smtClean="0">
                          <a:solidFill>
                            <a:schemeClr val="tx1"/>
                          </a:solidFill>
                        </a:rPr>
                        <a:t>31,50</a:t>
                      </a:r>
                      <a:endParaRPr lang="pl-PL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8550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36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1581</TotalTime>
  <Words>6646</Words>
  <Application>Microsoft Office PowerPoint</Application>
  <PresentationFormat>Panoramiczny</PresentationFormat>
  <Paragraphs>523</Paragraphs>
  <Slides>48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48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w zakresach:</vt:lpstr>
      <vt:lpstr>PROFILAKTYCZNE PROGRAMY ZDROWOTNE</vt:lpstr>
      <vt:lpstr>Akty prawne właściwe dla danego rodzaju świadczeń  będących przedmiotem postępowania   PROFILAKTYCZNE PROGRAMY ZDROWOTNE   Rozporządzenie Ministra Zdrowia z dnia 6 listopada 2013 r. w sprawie świadczeń gwarantowanych z zakresu programów zdrowotnych ze zmianami (t. j. Dz. U. z 2020 r. poz. 2209 z późn. zm.)   Zarządzenie Nr 111/2022/DSOZ Prezesa Narodowego Funduszu Zdrowia z dnia  2 września 2022 r. w sprawie określenia warunków zawierania i realizacji umów  o udzielanie świadczeń opieki zdrowotnej w rodzaju programy zdrowotne  –  w zakresach: profilaktyczne programy zdrowotne ze zmianami (139/2022/DSOZ) </vt:lpstr>
      <vt:lpstr>Zarządzenie Nr 111/2022/DSOZ Prezesa NFZ - określenia</vt:lpstr>
      <vt:lpstr>Zarządzenie Nr 111/2022/DSOZ Prezesa NFZ – zawiera załączniki</vt:lpstr>
      <vt:lpstr>Sposób rozliczania świadczeń</vt:lpstr>
      <vt:lpstr>Sposób rozliczania świadczeń (cd.)</vt:lpstr>
      <vt:lpstr>Sposób rozliczania świadczeń (cd.)</vt:lpstr>
      <vt:lpstr>Sposób rozliczania świadczeń (cd.)</vt:lpstr>
      <vt:lpstr>Sposób rozliczania świadczeń (cd.)</vt:lpstr>
      <vt:lpstr>Sposób rozliczania świadczeń (cd.)</vt:lpstr>
      <vt:lpstr>Wymagania dla świadczeniodawców oraz warunki i zasady udzielania świadczeń w zakresie programu profilaktyki raka piersi – etap podstawowy</vt:lpstr>
      <vt:lpstr>Wymagania dla świadczeniodawców oraz warunki i zasady udzielania świadczeń w zakresie programu profilaktyki raka piersi – etap podstawowy c.d.</vt:lpstr>
      <vt:lpstr>KRYTERIA DODATKOWO OCENIANE  dotyczące warunków realizacji programu profilaktyki raka piersi - etap podstawowy</vt:lpstr>
      <vt:lpstr>PROGRAM PROFILAKTYKI RAKA PIERSI – etap podstawowy</vt:lpstr>
      <vt:lpstr>Wymagania dla świadczeniodawców oraz warunki i zasady udzielania świadczeń w zakresie programu profilaktyki raka piersi – etap pogłębionej diagnostyki</vt:lpstr>
      <vt:lpstr>Wymagania dla świadczeniodawców oraz warunki i zasady udzielania świadczeń w zakresie programu profilaktyki raka piersi – etap pogłębionej diagnostyki</vt:lpstr>
      <vt:lpstr>Kryteria dodatkowo oceniane dotyczące warunków realizacji programu profilaktyki raka piersi - etap pogłębionej diagnostyki</vt:lpstr>
      <vt:lpstr>PROGRAM PROFILAKTYKI RAKA PIERSI  – etap pogłębionej diagnostyki</vt:lpstr>
      <vt:lpstr>Wymagania dla świadczeniodawców oraz warunki i zasady udzielania świadczeń w zakresie programu profilaktyki raka szyjki macicy – etap diagnostyczny</vt:lpstr>
      <vt:lpstr>Kryteria dodatkowo oceniane dotyczące warunków realizacji programu profilaktyki raka szyjki macicy – etap diagnostyczny</vt:lpstr>
      <vt:lpstr>PROGRAM PROFILAKTYKI RAKA  SZYJKI MACICY  – etap diagnostyczny</vt:lpstr>
      <vt:lpstr>Wymagania dla świadczeniodawców oraz warunki i zasady udzielania świadczeń w zakresie programu profilaktyki raka szyjki macicy – etap pogłębionej diagnostyki</vt:lpstr>
      <vt:lpstr>Kryteria dodatkowo oceniane dotyczące warunków realizacji programu profilaktyki raka szyjki macicy – etap pogłębionej diagnostyki</vt:lpstr>
      <vt:lpstr>Wymagania dla świadczeniodawców programów onkologicznych (rak piersi i rak szyjki macicy)</vt:lpstr>
      <vt:lpstr>Wymagania dla świadczeniodawców oraz warunki i zasady udzielania świadczeń w zakresie programu badań prenatalnych</vt:lpstr>
      <vt:lpstr>Wymagania dla świadczeniodawców oraz warunki i zasady udzielania świadczeń w zakresie programu badań prenatalnych</vt:lpstr>
      <vt:lpstr>Wymagania dla świadczeniodawców oraz warunki i zasady udzielania świadczeń w zakresie programu badań prenatalnych</vt:lpstr>
      <vt:lpstr>Wymagania dla świadczeniodawców oraz warunki i zasady udzielania świadczeń w zakresie programu badań prenatalnych</vt:lpstr>
      <vt:lpstr>Kryteria dodatkowo oceniane dotyczące warunków realizacji programu badan prenatalnych</vt:lpstr>
      <vt:lpstr>Kryteria dodatkowo oceniane dotyczące warunków realizacji programu badań prenatalnych c.d.</vt:lpstr>
      <vt:lpstr>Kryteria dodatkowo oceniane dotyczące warunków realizacji programu badań prenatalnych</vt:lpstr>
      <vt:lpstr>PROGRAM BADAŃ PRENTALNYCH</vt:lpstr>
      <vt:lpstr>Wymagania dla świadczeniodawców oraz warunki i zasady udzielania świadczeń w zakresie programu profilaktyki chorób odtytoniowych (w tym POCHP) – etap podstawowy</vt:lpstr>
      <vt:lpstr>Wymagania dla świadczeniodawców oraz warunki i zasady udzielania świadczeń w zakresie programu profilaktyki chorób odtytoniowych (w tym POCHP) – etap specjalistyczny</vt:lpstr>
      <vt:lpstr>PROGRAM CHORÓB ODTYTONIOWYCH</vt:lpstr>
      <vt:lpstr>OCENA OFERT  opierać się będzie na podstawie zapisów Rozporządzenia Ministra Zdrowia z dnia 5 sierpnia 2016 roku  w sprawie szczegółowych kryteriów wyboru ofert w postępowaniu w sprawie zawarcia umów o udzielanie świadczeń opieki zdrowotnej  (Dz. U. 2016.1372 z późn. zm.) - Załącznik 13</vt:lpstr>
      <vt:lpstr>OCENA OFERT  opierać się będzie na podstawie zapisów Rozporządzenia Ministra Zdrowia z dnia 5 sierpnia 2016 roku  w sprawie szczegółowych kryteriów wyboru ofert w postępowaniu w sprawie zawarcia umów o udzielanie świadczeń opieki zdrowotnej  (Dz. U. 2016.1372 z późn. zm.) - Załącznik 13</vt:lpstr>
      <vt:lpstr>OCENA OFERT  opierać się będzie na podstawie zapisów Rozporządzenia Ministra Zdrowia z dnia 5 sierpnia 2016 roku  w sprawie szczegółowych kryteriów wyboru ofert w postępowaniu w sprawie zawarcia umów o udzielanie świadczeń opieki zdrowotnej  (Dz. U. 2016.1372 z późn. zm.) - Załącznik 13</vt:lpstr>
      <vt:lpstr>OCENA OFERT  opierać się będzie na podstawie zapisów Rozporządzenia Ministra Zdrowia z dnia 5 sierpnia 2016 roku  w sprawie szczegółowych kryteriów wyboru ofert w postępowaniu w sprawie zawarcia umów o udzielanie świadczeń opieki zdrowotnej  (Dz. U. 2016.1372 z późn. zm.) - Załącznik 13</vt:lpstr>
      <vt:lpstr>Kryterium posiadania certyfikatu systemu zarządzania jest spełnione, jeżeli:</vt:lpstr>
      <vt:lpstr>Oświadczenie personelu: </vt:lpstr>
      <vt:lpstr>Obszary kontraktowania:</vt:lpstr>
      <vt:lpstr>Obszary kontraktowania:</vt:lpstr>
      <vt:lpstr>Obszary kontraktowania:</vt:lpstr>
      <vt:lpstr>Cena oczekiwana: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Ziętek Ilona</cp:lastModifiedBy>
  <cp:revision>269</cp:revision>
  <cp:lastPrinted>2023-03-31T07:45:03Z</cp:lastPrinted>
  <dcterms:created xsi:type="dcterms:W3CDTF">2021-07-19T06:23:20Z</dcterms:created>
  <dcterms:modified xsi:type="dcterms:W3CDTF">2023-04-05T12:19:19Z</dcterms:modified>
</cp:coreProperties>
</file>